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6" r:id="rId1"/>
    <p:sldMasterId id="2147484086" r:id="rId2"/>
  </p:sldMasterIdLst>
  <p:sldIdLst>
    <p:sldId id="256" r:id="rId3"/>
    <p:sldId id="276" r:id="rId4"/>
    <p:sldId id="277" r:id="rId5"/>
    <p:sldId id="270" r:id="rId6"/>
    <p:sldId id="257" r:id="rId7"/>
    <p:sldId id="258" r:id="rId8"/>
    <p:sldId id="259" r:id="rId9"/>
    <p:sldId id="272" r:id="rId10"/>
    <p:sldId id="266" r:id="rId11"/>
    <p:sldId id="267" r:id="rId12"/>
    <p:sldId id="268" r:id="rId13"/>
    <p:sldId id="269" r:id="rId14"/>
    <p:sldId id="263" r:id="rId15"/>
    <p:sldId id="260" r:id="rId16"/>
    <p:sldId id="264" r:id="rId17"/>
    <p:sldId id="271" r:id="rId18"/>
    <p:sldId id="275" r:id="rId19"/>
    <p:sldId id="265" r:id="rId20"/>
    <p:sldId id="278" r:id="rId21"/>
    <p:sldId id="279"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79" autoAdjust="0"/>
    <p:restoredTop sz="94660"/>
  </p:normalViewPr>
  <p:slideViewPr>
    <p:cSldViewPr snapToGrid="0" showGuides="1">
      <p:cViewPr varScale="1">
        <p:scale>
          <a:sx n="72" d="100"/>
          <a:sy n="72" d="100"/>
        </p:scale>
        <p:origin x="1254"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78182" y="802299"/>
            <a:ext cx="5536652" cy="2541431"/>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2478182" y="3531205"/>
            <a:ext cx="5536652"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FAF5B4-50A1-44FB-9882-73C888EA4084}" type="datetimeFigureOut">
              <a:rPr lang="en-IN" smtClean="0"/>
              <a:t>25-11-2017</a:t>
            </a:fld>
            <a:endParaRPr lang="en-IN"/>
          </a:p>
        </p:txBody>
      </p:sp>
      <p:sp>
        <p:nvSpPr>
          <p:cNvPr id="5" name="Footer Placeholder 4"/>
          <p:cNvSpPr>
            <a:spLocks noGrp="1"/>
          </p:cNvSpPr>
          <p:nvPr>
            <p:ph type="ftr" sz="quarter" idx="11"/>
          </p:nvPr>
        </p:nvSpPr>
        <p:spPr>
          <a:xfrm>
            <a:off x="2478181" y="329308"/>
            <a:ext cx="3004429" cy="309201"/>
          </a:xfrm>
        </p:spPr>
        <p:txBody>
          <a:bodyPr/>
          <a:lstStyle/>
          <a:p>
            <a:endParaRPr lang="en-IN"/>
          </a:p>
        </p:txBody>
      </p:sp>
      <p:sp>
        <p:nvSpPr>
          <p:cNvPr id="6" name="Slide Number Placeholder 5"/>
          <p:cNvSpPr>
            <a:spLocks noGrp="1"/>
          </p:cNvSpPr>
          <p:nvPr>
            <p:ph type="sldNum" sz="quarter" idx="12"/>
          </p:nvPr>
        </p:nvSpPr>
        <p:spPr>
          <a:xfrm>
            <a:off x="1434703" y="798973"/>
            <a:ext cx="802005" cy="503578"/>
          </a:xfrm>
        </p:spPr>
        <p:txBody>
          <a:bodyPr/>
          <a:lstStyle/>
          <a:p>
            <a:fld id="{AC218EA5-2E21-42FB-966E-A9ACA1C57830}" type="slidenum">
              <a:rPr lang="en-IN" smtClean="0"/>
              <a:t>‹#›</a:t>
            </a:fld>
            <a:endParaRPr lang="en-IN"/>
          </a:p>
        </p:txBody>
      </p:sp>
      <p:cxnSp>
        <p:nvCxnSpPr>
          <p:cNvPr id="8" name="Straight Connector 7"/>
          <p:cNvCxnSpPr/>
          <p:nvPr/>
        </p:nvCxnSpPr>
        <p:spPr>
          <a:xfrm>
            <a:off x="2316514" y="798973"/>
            <a:ext cx="0" cy="254475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01078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FAF5B4-50A1-44FB-9882-73C888EA4084}" type="datetimeFigureOut">
              <a:rPr lang="en-IN" smtClean="0"/>
              <a:t>25-11-2017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218EA5-2E21-42FB-966E-A9ACA1C57830}" type="slidenum">
              <a:rPr lang="en-IN" smtClean="0"/>
              <a:t>‹#›</a:t>
            </a:fld>
            <a:endParaRPr lang="en-IN"/>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05516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881269"/>
            <a:ext cx="1103027" cy="4577594"/>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535413" y="881269"/>
            <a:ext cx="5209173" cy="457759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FAF5B4-50A1-44FB-9882-73C888EA4084}" type="datetimeFigureOut">
              <a:rPr lang="en-IN" smtClean="0"/>
              <a:t>25-11-2017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218EA5-2E21-42FB-966E-A9ACA1C57830}" type="slidenum">
              <a:rPr lang="en-IN" smtClean="0"/>
              <a:t>‹#›</a:t>
            </a:fld>
            <a:endParaRPr lang="en-IN"/>
          </a:p>
        </p:txBody>
      </p:sp>
      <p:cxnSp>
        <p:nvCxnSpPr>
          <p:cNvPr id="8" name="Straight Connector 7"/>
          <p:cNvCxnSpPr/>
          <p:nvPr/>
        </p:nvCxnSpPr>
        <p:spPr>
          <a:xfrm flipH="1">
            <a:off x="6918028" y="719273"/>
            <a:ext cx="1096806"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2757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65417" y="5054602"/>
            <a:ext cx="673276" cy="279400"/>
          </a:xfrm>
        </p:spPr>
        <p:txBody>
          <a:bodyPr/>
          <a:lstStyle/>
          <a:p>
            <a:fld id="{4BFAF5B4-50A1-44FB-9882-73C888EA4084}" type="datetimeFigureOut">
              <a:rPr lang="en-IN" smtClean="0"/>
              <a:t>25-11-2017</a:t>
            </a:fld>
            <a:endParaRPr lang="en-IN"/>
          </a:p>
        </p:txBody>
      </p:sp>
      <p:sp>
        <p:nvSpPr>
          <p:cNvPr id="5" name="Footer Placeholder 4"/>
          <p:cNvSpPr>
            <a:spLocks noGrp="1"/>
          </p:cNvSpPr>
          <p:nvPr>
            <p:ph type="ftr" sz="quarter" idx="11"/>
          </p:nvPr>
        </p:nvSpPr>
        <p:spPr>
          <a:xfrm>
            <a:off x="1921934" y="5054602"/>
            <a:ext cx="4064860" cy="279400"/>
          </a:xfrm>
        </p:spPr>
        <p:txBody>
          <a:bodyPr/>
          <a:lstStyle/>
          <a:p>
            <a:endParaRPr lang="en-IN"/>
          </a:p>
        </p:txBody>
      </p:sp>
      <p:sp>
        <p:nvSpPr>
          <p:cNvPr id="6" name="Slide Number Placeholder 5"/>
          <p:cNvSpPr>
            <a:spLocks noGrp="1"/>
          </p:cNvSpPr>
          <p:nvPr>
            <p:ph type="sldNum" sz="quarter" idx="12"/>
          </p:nvPr>
        </p:nvSpPr>
        <p:spPr>
          <a:xfrm>
            <a:off x="6817317" y="5054602"/>
            <a:ext cx="413483" cy="279400"/>
          </a:xfrm>
        </p:spPr>
        <p:txBody>
          <a:bodyPr/>
          <a:lstStyle/>
          <a:p>
            <a:fld id="{AC218EA5-2E21-42FB-966E-A9ACA1C57830}" type="slidenum">
              <a:rPr lang="en-IN" smtClean="0"/>
              <a:t>‹#›</a:t>
            </a:fld>
            <a:endParaRPr lang="en-IN"/>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27674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FAF5B4-50A1-44FB-9882-73C888EA4084}" type="datetimeFigureOut">
              <a:rPr lang="en-IN" smtClean="0"/>
              <a:t>25-11-2017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218EA5-2E21-42FB-966E-A9ACA1C57830}" type="slidenum">
              <a:rPr lang="en-IN" smtClean="0"/>
              <a:t>‹#›</a:t>
            </a:fld>
            <a:endParaRPr lang="en-IN"/>
          </a:p>
        </p:txBody>
      </p:sp>
    </p:spTree>
    <p:extLst>
      <p:ext uri="{BB962C8B-B14F-4D97-AF65-F5344CB8AC3E}">
        <p14:creationId xmlns:p14="http://schemas.microsoft.com/office/powerpoint/2010/main" val="30675759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FAF5B4-50A1-44FB-9882-73C888EA4084}" type="datetimeFigureOut">
              <a:rPr lang="en-IN" smtClean="0"/>
              <a:t>25-11-2017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218EA5-2E21-42FB-966E-A9ACA1C57830}" type="slidenum">
              <a:rPr lang="en-IN" smtClean="0"/>
              <a:t>‹#›</a:t>
            </a:fld>
            <a:endParaRPr lang="en-IN"/>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0481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FAF5B4-50A1-44FB-9882-73C888EA4084}" type="datetimeFigureOut">
              <a:rPr lang="en-IN" smtClean="0"/>
              <a:t>25-11-2017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218EA5-2E21-42FB-966E-A9ACA1C57830}" type="slidenum">
              <a:rPr lang="en-IN" smtClean="0"/>
              <a:t>‹#›</a:t>
            </a:fld>
            <a:endParaRPr lang="en-IN"/>
          </a:p>
        </p:txBody>
      </p:sp>
    </p:spTree>
    <p:extLst>
      <p:ext uri="{BB962C8B-B14F-4D97-AF65-F5344CB8AC3E}">
        <p14:creationId xmlns:p14="http://schemas.microsoft.com/office/powerpoint/2010/main" val="35983110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FAF5B4-50A1-44FB-9882-73C888EA4084}" type="datetimeFigureOut">
              <a:rPr lang="en-IN" smtClean="0"/>
              <a:t>25-11-2017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C218EA5-2E21-42FB-966E-A9ACA1C57830}" type="slidenum">
              <a:rPr lang="en-IN" smtClean="0"/>
              <a:t>‹#›</a:t>
            </a:fld>
            <a:endParaRPr lang="en-IN"/>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66578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FAF5B4-50A1-44FB-9882-73C888EA4084}" type="datetimeFigureOut">
              <a:rPr lang="en-IN" smtClean="0"/>
              <a:t>25-11-2017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C218EA5-2E21-42FB-966E-A9ACA1C57830}" type="slidenum">
              <a:rPr lang="en-IN" smtClean="0"/>
              <a:t>‹#›</a:t>
            </a:fld>
            <a:endParaRPr lang="en-IN"/>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56093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FAF5B4-50A1-44FB-9882-73C888EA4084}" type="datetimeFigureOut">
              <a:rPr lang="en-IN" smtClean="0"/>
              <a:t>25-11-2017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C218EA5-2E21-42FB-966E-A9ACA1C57830}" type="slidenum">
              <a:rPr lang="en-IN" smtClean="0"/>
              <a:t>‹#›</a:t>
            </a:fld>
            <a:endParaRPr lang="en-IN"/>
          </a:p>
        </p:txBody>
      </p:sp>
    </p:spTree>
    <p:extLst>
      <p:ext uri="{BB962C8B-B14F-4D97-AF65-F5344CB8AC3E}">
        <p14:creationId xmlns:p14="http://schemas.microsoft.com/office/powerpoint/2010/main" val="3203341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BFAF5B4-50A1-44FB-9882-73C888EA4084}" type="datetimeFigureOut">
              <a:rPr lang="en-IN" smtClean="0"/>
              <a:t>25-11-2017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218EA5-2E21-42FB-966E-A9ACA1C57830}" type="slidenum">
              <a:rPr lang="en-IN" smtClean="0"/>
              <a:t>‹#›</a:t>
            </a:fld>
            <a:endParaRPr lang="en-IN"/>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8741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FAF5B4-50A1-44FB-9882-73C888EA4084}" type="datetimeFigureOut">
              <a:rPr lang="en-IN" smtClean="0"/>
              <a:t>25-11-2017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218EA5-2E21-42FB-966E-A9ACA1C57830}" type="slidenum">
              <a:rPr lang="en-IN" smtClean="0"/>
              <a:t>‹#›</a:t>
            </a:fld>
            <a:endParaRPr lang="en-IN"/>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29596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BFAF5B4-50A1-44FB-9882-73C888EA4084}" type="datetimeFigureOut">
              <a:rPr lang="en-IN" smtClean="0"/>
              <a:t>25-11-2017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218EA5-2E21-42FB-966E-A9ACA1C57830}" type="slidenum">
              <a:rPr lang="en-IN" smtClean="0"/>
              <a:t>‹#›</a:t>
            </a:fld>
            <a:endParaRPr lang="en-IN"/>
          </a:p>
        </p:txBody>
      </p:sp>
    </p:spTree>
    <p:extLst>
      <p:ext uri="{BB962C8B-B14F-4D97-AF65-F5344CB8AC3E}">
        <p14:creationId xmlns:p14="http://schemas.microsoft.com/office/powerpoint/2010/main" val="1761711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BFAF5B4-50A1-44FB-9882-73C888EA4084}" type="datetimeFigureOut">
              <a:rPr lang="en-IN" smtClean="0"/>
              <a:t>25-11-2017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218EA5-2E21-42FB-966E-A9ACA1C57830}" type="slidenum">
              <a:rPr lang="en-IN" smtClean="0"/>
              <a:t>‹#›</a:t>
            </a:fld>
            <a:endParaRPr lang="en-IN"/>
          </a:p>
        </p:txBody>
      </p:sp>
    </p:spTree>
    <p:extLst>
      <p:ext uri="{BB962C8B-B14F-4D97-AF65-F5344CB8AC3E}">
        <p14:creationId xmlns:p14="http://schemas.microsoft.com/office/powerpoint/2010/main" val="7858800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FAF5B4-50A1-44FB-9882-73C888EA4084}" type="datetimeFigureOut">
              <a:rPr lang="en-IN" smtClean="0"/>
              <a:t>25-11-2017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218EA5-2E21-42FB-966E-A9ACA1C57830}" type="slidenum">
              <a:rPr lang="en-IN" smtClean="0"/>
              <a:t>‹#›</a:t>
            </a:fld>
            <a:endParaRPr lang="en-IN"/>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85814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FAF5B4-50A1-44FB-9882-73C888EA4084}" type="datetimeFigureOut">
              <a:rPr lang="en-IN" smtClean="0"/>
              <a:t>25-11-2017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218EA5-2E21-42FB-966E-A9ACA1C57830}" type="slidenum">
              <a:rPr lang="en-IN" smtClean="0"/>
              <a:t>‹#›</a:t>
            </a:fld>
            <a:endParaRPr lang="en-IN"/>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9152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FAF5B4-50A1-44FB-9882-73C888EA4084}" type="datetimeFigureOut">
              <a:rPr lang="en-IN" smtClean="0"/>
              <a:t>25-11-2017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218EA5-2E21-42FB-966E-A9ACA1C57830}" type="slidenum">
              <a:rPr lang="en-IN" smtClean="0"/>
              <a:t>‹#›</a:t>
            </a:fld>
            <a:endParaRPr lang="en-IN"/>
          </a:p>
        </p:txBody>
      </p:sp>
    </p:spTree>
    <p:extLst>
      <p:ext uri="{BB962C8B-B14F-4D97-AF65-F5344CB8AC3E}">
        <p14:creationId xmlns:p14="http://schemas.microsoft.com/office/powerpoint/2010/main" val="34305019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FAF5B4-50A1-44FB-9882-73C888EA4084}" type="datetimeFigureOut">
              <a:rPr lang="en-IN" smtClean="0"/>
              <a:t>25-11-2017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218EA5-2E21-42FB-966E-A9ACA1C57830}" type="slidenum">
              <a:rPr lang="en-IN" smtClean="0"/>
              <a:t>‹#›</a:t>
            </a:fld>
            <a:endParaRPr lang="en-IN"/>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611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FAF5B4-50A1-44FB-9882-73C888EA4084}" type="datetimeFigureOut">
              <a:rPr lang="en-IN" smtClean="0"/>
              <a:t>25-11-2017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218EA5-2E21-42FB-966E-A9ACA1C57830}" type="slidenum">
              <a:rPr lang="en-IN" smtClean="0"/>
              <a:t>‹#›</a:t>
            </a:fld>
            <a:endParaRPr lang="en-IN"/>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87719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FAF5B4-50A1-44FB-9882-73C888EA4084}" type="datetimeFigureOut">
              <a:rPr lang="en-IN" smtClean="0"/>
              <a:t>25-11-2017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218EA5-2E21-42FB-966E-A9ACA1C57830}" type="slidenum">
              <a:rPr lang="en-IN" smtClean="0"/>
              <a:t>‹#›</a:t>
            </a:fld>
            <a:endParaRPr lang="en-IN"/>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49312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FAF5B4-50A1-44FB-9882-73C888EA4084}" type="datetimeFigureOut">
              <a:rPr lang="en-IN" smtClean="0"/>
              <a:t>25-11-2017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218EA5-2E21-42FB-966E-A9ACA1C57830}" type="slidenum">
              <a:rPr lang="en-IN" smtClean="0"/>
              <a:t>‹#›</a:t>
            </a:fld>
            <a:endParaRPr lang="en-IN"/>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3636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35411" y="1756130"/>
            <a:ext cx="5525081" cy="1887950"/>
          </a:xfrm>
        </p:spPr>
        <p:txBody>
          <a:bodyPr anchor="b">
            <a:normAutofit/>
          </a:bodyPr>
          <a:lstStyle>
            <a:lvl1pPr algn="l">
              <a:defRPr sz="3200"/>
            </a:lvl1pPr>
          </a:lstStyle>
          <a:p>
            <a:r>
              <a:rPr lang="en-US"/>
              <a:t>Click to edit Master title style</a:t>
            </a:r>
            <a:endParaRPr lang="en-US" dirty="0"/>
          </a:p>
        </p:txBody>
      </p:sp>
      <p:sp>
        <p:nvSpPr>
          <p:cNvPr id="3" name="Text Placeholder 2"/>
          <p:cNvSpPr>
            <a:spLocks noGrp="1"/>
          </p:cNvSpPr>
          <p:nvPr>
            <p:ph type="body" idx="1"/>
          </p:nvPr>
        </p:nvSpPr>
        <p:spPr>
          <a:xfrm>
            <a:off x="1535412" y="3806196"/>
            <a:ext cx="5525081"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FAF5B4-50A1-44FB-9882-73C888EA4084}" type="datetimeFigureOut">
              <a:rPr lang="en-IN" smtClean="0"/>
              <a:t>25-11-2017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218EA5-2E21-42FB-966E-A9ACA1C57830}" type="slidenum">
              <a:rPr lang="en-IN" smtClean="0"/>
              <a:t>‹#›</a:t>
            </a:fld>
            <a:endParaRPr lang="en-IN"/>
          </a:p>
        </p:txBody>
      </p:sp>
      <p:cxnSp>
        <p:nvCxnSpPr>
          <p:cNvPr id="8" name="Straight Connector 7"/>
          <p:cNvCxnSpPr/>
          <p:nvPr/>
        </p:nvCxnSpPr>
        <p:spPr>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41361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5413" y="804890"/>
            <a:ext cx="6479421"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535412" y="2013936"/>
            <a:ext cx="3079690" cy="34375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35143" y="2013936"/>
            <a:ext cx="3079690" cy="34375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FAF5B4-50A1-44FB-9882-73C888EA4084}" type="datetimeFigureOut">
              <a:rPr lang="en-IN" smtClean="0"/>
              <a:t>25-11-2017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218EA5-2E21-42FB-966E-A9ACA1C57830}" type="slidenum">
              <a:rPr lang="en-IN" smtClean="0"/>
              <a:t>‹#›</a:t>
            </a:fld>
            <a:endParaRPr lang="en-IN"/>
          </a:p>
        </p:txBody>
      </p:sp>
      <p:cxnSp>
        <p:nvCxnSpPr>
          <p:cNvPr id="9" name="Straight Connector 8"/>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24296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35413" y="804164"/>
            <a:ext cx="6479422"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35413" y="2019550"/>
            <a:ext cx="3079690"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535413" y="2824270"/>
            <a:ext cx="3079690"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35142" y="2023004"/>
            <a:ext cx="3079691"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935142" y="2821491"/>
            <a:ext cx="3079691"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FAF5B4-50A1-44FB-9882-73C888EA4084}" type="datetimeFigureOut">
              <a:rPr lang="en-IN" smtClean="0"/>
              <a:t>25-11-2017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C218EA5-2E21-42FB-966E-A9ACA1C57830}" type="slidenum">
              <a:rPr lang="en-IN" smtClean="0"/>
              <a:t>‹#›</a:t>
            </a:fld>
            <a:endParaRPr lang="en-IN"/>
          </a:p>
        </p:txBody>
      </p:sp>
      <p:cxnSp>
        <p:nvCxnSpPr>
          <p:cNvPr id="11" name="Straight Connector 10"/>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85035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FAF5B4-50A1-44FB-9882-73C888EA4084}" type="datetimeFigureOut">
              <a:rPr lang="en-IN" smtClean="0"/>
              <a:t>25-11-2017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C218EA5-2E21-42FB-966E-A9ACA1C57830}" type="slidenum">
              <a:rPr lang="en-IN" smtClean="0"/>
              <a:t>‹#›</a:t>
            </a:fld>
            <a:endParaRPr lang="en-IN"/>
          </a:p>
        </p:txBody>
      </p:sp>
      <p:cxnSp>
        <p:nvCxnSpPr>
          <p:cNvPr id="7" name="Straight Connector 6"/>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03343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FAF5B4-50A1-44FB-9882-73C888EA4084}" type="datetimeFigureOut">
              <a:rPr lang="en-IN" smtClean="0"/>
              <a:t>25-11-2017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C218EA5-2E21-42FB-966E-A9ACA1C57830}" type="slidenum">
              <a:rPr lang="en-IN" smtClean="0"/>
              <a:t>‹#›</a:t>
            </a:fld>
            <a:endParaRPr lang="en-IN"/>
          </a:p>
        </p:txBody>
      </p:sp>
    </p:spTree>
    <p:extLst>
      <p:ext uri="{BB962C8B-B14F-4D97-AF65-F5344CB8AC3E}">
        <p14:creationId xmlns:p14="http://schemas.microsoft.com/office/powerpoint/2010/main" val="866907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35356" y="798973"/>
            <a:ext cx="2329635"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35413" y="3205492"/>
            <a:ext cx="2330998"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BFAF5B4-50A1-44FB-9882-73C888EA4084}" type="datetimeFigureOut">
              <a:rPr lang="en-IN" smtClean="0"/>
              <a:t>25-11-2017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218EA5-2E21-42FB-966E-A9ACA1C57830}" type="slidenum">
              <a:rPr lang="en-IN" smtClean="0"/>
              <a:t>‹#›</a:t>
            </a:fld>
            <a:endParaRPr lang="en-IN"/>
          </a:p>
        </p:txBody>
      </p:sp>
      <p:cxnSp>
        <p:nvCxnSpPr>
          <p:cNvPr id="9" name="Straight Connector 8"/>
          <p:cNvCxnSpPr/>
          <p:nvPr/>
        </p:nvCxnSpPr>
        <p:spPr>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92217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4996501" y="482171"/>
            <a:ext cx="3511387" cy="5149101"/>
            <a:chOff x="4996501" y="482171"/>
            <a:chExt cx="3511387" cy="5149101"/>
          </a:xfrm>
        </p:grpSpPr>
        <p:sp>
          <p:nvSpPr>
            <p:cNvPr id="14" name="Rectangle 13"/>
            <p:cNvSpPr/>
            <p:nvPr/>
          </p:nvSpPr>
          <p:spPr>
            <a:xfrm>
              <a:off x="4996501" y="482171"/>
              <a:ext cx="3511387"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5312152" y="812506"/>
              <a:ext cx="2883013" cy="4479361"/>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36201" y="1129513"/>
            <a:ext cx="3152882"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535412" y="3145992"/>
            <a:ext cx="3148365"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1535412" y="5469857"/>
            <a:ext cx="3153672" cy="320123"/>
          </a:xfrm>
        </p:spPr>
        <p:txBody>
          <a:bodyPr/>
          <a:lstStyle>
            <a:lvl1pPr algn="l">
              <a:defRPr/>
            </a:lvl1pPr>
          </a:lstStyle>
          <a:p>
            <a:fld id="{4BFAF5B4-50A1-44FB-9882-73C888EA4084}" type="datetimeFigureOut">
              <a:rPr lang="en-IN" smtClean="0"/>
              <a:t>25-11-2017</a:t>
            </a:fld>
            <a:endParaRPr lang="en-IN"/>
          </a:p>
        </p:txBody>
      </p:sp>
      <p:sp>
        <p:nvSpPr>
          <p:cNvPr id="6" name="Footer Placeholder 5"/>
          <p:cNvSpPr>
            <a:spLocks noGrp="1"/>
          </p:cNvSpPr>
          <p:nvPr>
            <p:ph type="ftr" sz="quarter" idx="11"/>
          </p:nvPr>
        </p:nvSpPr>
        <p:spPr>
          <a:xfrm>
            <a:off x="1536252" y="318641"/>
            <a:ext cx="3152831" cy="320931"/>
          </a:xfrm>
        </p:spPr>
        <p:txBody>
          <a:bodyPr/>
          <a:lstStyle/>
          <a:p>
            <a:endParaRPr lang="en-IN"/>
          </a:p>
        </p:txBody>
      </p:sp>
      <p:sp>
        <p:nvSpPr>
          <p:cNvPr id="7" name="Slide Number Placeholder 6"/>
          <p:cNvSpPr>
            <a:spLocks noGrp="1"/>
          </p:cNvSpPr>
          <p:nvPr>
            <p:ph type="sldNum" sz="quarter" idx="12"/>
          </p:nvPr>
        </p:nvSpPr>
        <p:spPr/>
        <p:txBody>
          <a:bodyPr/>
          <a:lstStyle/>
          <a:p>
            <a:fld id="{AC218EA5-2E21-42FB-966E-A9ACA1C57830}" type="slidenum">
              <a:rPr lang="en-IN" smtClean="0"/>
              <a:t>‹#›</a:t>
            </a:fld>
            <a:endParaRPr lang="en-IN"/>
          </a:p>
        </p:txBody>
      </p:sp>
      <p:cxnSp>
        <p:nvCxnSpPr>
          <p:cNvPr id="12" name="Straight Connector 11"/>
          <p:cNvCxnSpPr/>
          <p:nvPr/>
        </p:nvCxnSpPr>
        <p:spPr>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39377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4.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14732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srcRect t="2873" b="-2873"/>
          <a:stretch/>
        </p:blipFill>
        <p:spPr>
          <a:xfrm>
            <a:off x="0" y="6163056"/>
            <a:ext cx="9144000" cy="715502"/>
          </a:xfrm>
          <a:prstGeom prst="rect">
            <a:avLst/>
          </a:prstGeom>
        </p:spPr>
      </p:pic>
      <p:sp>
        <p:nvSpPr>
          <p:cNvPr id="2" name="Title Placeholder 1"/>
          <p:cNvSpPr>
            <a:spLocks noGrp="1"/>
          </p:cNvSpPr>
          <p:nvPr>
            <p:ph type="title"/>
          </p:nvPr>
        </p:nvSpPr>
        <p:spPr>
          <a:xfrm>
            <a:off x="1535413" y="804520"/>
            <a:ext cx="6479421" cy="104923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535413" y="2015733"/>
            <a:ext cx="6479421"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BFAF5B4-50A1-44FB-9882-73C888EA4084}" type="datetimeFigureOut">
              <a:rPr lang="en-IN" smtClean="0"/>
              <a:t>25-11-2017</a:t>
            </a:fld>
            <a:endParaRPr lang="en-IN"/>
          </a:p>
        </p:txBody>
      </p:sp>
      <p:sp>
        <p:nvSpPr>
          <p:cNvPr id="5" name="Footer Placeholder 4"/>
          <p:cNvSpPr>
            <a:spLocks noGrp="1"/>
          </p:cNvSpPr>
          <p:nvPr>
            <p:ph type="ftr" sz="quarter" idx="3"/>
          </p:nvPr>
        </p:nvSpPr>
        <p:spPr>
          <a:xfrm>
            <a:off x="1535413" y="329308"/>
            <a:ext cx="3942082"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AC218EA5-2E21-42FB-966E-A9ACA1C57830}" type="slidenum">
              <a:rPr lang="en-IN" smtClean="0"/>
              <a:t>‹#›</a:t>
            </a:fld>
            <a:endParaRPr lang="en-IN"/>
          </a:p>
        </p:txBody>
      </p:sp>
      <p:cxnSp>
        <p:nvCxnSpPr>
          <p:cNvPr id="12" name="Straight Connector 11"/>
          <p:cNvCxnSpPr/>
          <p:nvPr/>
        </p:nvCxnSpPr>
        <p:spPr>
          <a:xfrm>
            <a:off x="0" y="6171272"/>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702603"/>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Lst>
  <p:txStyles>
    <p:titleStyle>
      <a:lvl1pPr algn="l" defTabSz="6858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BFAF5B4-50A1-44FB-9882-73C888EA4084}" type="datetimeFigureOut">
              <a:rPr lang="en-IN" smtClean="0"/>
              <a:t>25-11-2017</a:t>
            </a:fld>
            <a:endParaRPr lang="en-IN"/>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C218EA5-2E21-42FB-966E-A9ACA1C57830}" type="slidenum">
              <a:rPr lang="en-IN" smtClean="0"/>
              <a:t>‹#›</a:t>
            </a:fld>
            <a:endParaRPr lang="en-IN"/>
          </a:p>
        </p:txBody>
      </p:sp>
    </p:spTree>
    <p:extLst>
      <p:ext uri="{BB962C8B-B14F-4D97-AF65-F5344CB8AC3E}">
        <p14:creationId xmlns:p14="http://schemas.microsoft.com/office/powerpoint/2010/main" val="896102990"/>
      </p:ext>
    </p:extLst>
  </p:cSld>
  <p:clrMap bg1="lt1" tx1="dk1" bg2="lt2" tx2="dk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 id="2147484098" r:id="rId12"/>
    <p:sldLayoutId id="2147484099" r:id="rId13"/>
    <p:sldLayoutId id="2147484100" r:id="rId14"/>
    <p:sldLayoutId id="2147484101" r:id="rId15"/>
    <p:sldLayoutId id="2147484102" r:id="rId16"/>
    <p:sldLayoutId id="2147484103"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en.wikipedia.org/wiki/555_timer_IC" TargetMode="External"/><Relationship Id="rId1" Type="http://schemas.openxmlformats.org/officeDocument/2006/relationships/slideLayout" Target="../slideLayouts/slideLayout18.xml"/><Relationship Id="rId5" Type="http://schemas.openxmlformats.org/officeDocument/2006/relationships/image" Target="../media/image23.jpeg"/><Relationship Id="rId4" Type="http://schemas.openxmlformats.org/officeDocument/2006/relationships/hyperlink" Target="http://www.electronicshub.org/understanding-555-time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hyperlink" Target="http://www.electronics-tutorials.ws/transistor/tran_2.html" TargetMode="Externa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hyperlink" Target="http://www.electronicshub.org/wp-content/uploads/2017/06/Laser-Output.jpg" TargetMode="Externa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hyperlink" Target="http://www.electronicshub.org/wp-content/uploads/2017/06/Laser-Output.jpg" TargetMode="Externa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hyperlink" Target="https://blogspot.tenettech.com/bc547-transistor.html" TargetMode="External"/><Relationship Id="rId13" Type="http://schemas.openxmlformats.org/officeDocument/2006/relationships/image" Target="../media/image16.jpeg"/><Relationship Id="rId3" Type="http://schemas.microsoft.com/office/2007/relationships/hdphoto" Target="../media/hdphoto1.wdp"/><Relationship Id="rId7" Type="http://schemas.openxmlformats.org/officeDocument/2006/relationships/image" Target="../media/image13.png"/><Relationship Id="rId12" Type="http://schemas.openxmlformats.org/officeDocument/2006/relationships/hyperlink" Target="http://www.canadarobotix.com/momentary-push-button-tactile-switch-6mm-square-breadboard" TargetMode="External"/><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2.jpeg"/><Relationship Id="rId11" Type="http://schemas.openxmlformats.org/officeDocument/2006/relationships/image" Target="../media/image15.jpeg"/><Relationship Id="rId5" Type="http://schemas.openxmlformats.org/officeDocument/2006/relationships/image" Target="../media/image11.png"/><Relationship Id="rId15" Type="http://schemas.openxmlformats.org/officeDocument/2006/relationships/image" Target="../media/image17.jpeg"/><Relationship Id="rId10" Type="http://schemas.openxmlformats.org/officeDocument/2006/relationships/hyperlink" Target="https://www.google.co.in/url?sa=i&amp;rct=j&amp;q=&amp;esrc=s&amp;source=images&amp;cd=&amp;ved=0ahUKEwiy-9rr8oHXAhVFOrwKHf3lD6YQjRwIBw&amp;url=http://tinkersphere.com/electronic-components/264-10k-ohm-trimpot-rm065-potentiometer.html&amp;psig=AOvVaw3PZbpfck3XcTxYJcbhcqDb&amp;ust=1508681497515971" TargetMode="External"/><Relationship Id="rId4" Type="http://schemas.openxmlformats.org/officeDocument/2006/relationships/image" Target="../media/image10.png"/><Relationship Id="rId9" Type="http://schemas.openxmlformats.org/officeDocument/2006/relationships/image" Target="../media/image14.jpeg"/><Relationship Id="rId14" Type="http://schemas.openxmlformats.org/officeDocument/2006/relationships/hyperlink" Target="https://www.google.co.in/url?sa=i&amp;rct=j&amp;q=&amp;esrc=s&amp;source=images&amp;cd=&amp;ved=0ahUKEwjb6v7I84HXAhVFxrwKHWvnD4oQjRwIBw&amp;url=https://www.amazon.in/LDR-Light-Dependent-Register-resistor/dp/B018LJPI76&amp;psig=AOvVaw0hM2frKMATZF0yqOysO2D3&amp;ust=1508681733362653"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henrysbench.capnfatz.com/henrys-bench/arduino-projects-tips-and-more/arduino-programmable-10-volt-dc-signal-tutorial/" TargetMode="Externa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os.mbed.com/components/Potentiometer/" TargetMode="Externa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0">
              <a:schemeClr val="bg2">
                <a:tint val="94000"/>
                <a:satMod val="80000"/>
                <a:lumMod val="106000"/>
              </a:schemeClr>
            </a:gs>
            <a:gs pos="0">
              <a:scrgbClr r="0" g="0" b="0"/>
            </a:gs>
            <a:gs pos="0">
              <a:scrgbClr r="0" g="0" b="0"/>
            </a:gs>
            <a:gs pos="0">
              <a:schemeClr val="bg2">
                <a:shade val="80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31812-8DEC-4E94-A5B3-A1631AA0EDA0}"/>
              </a:ext>
            </a:extLst>
          </p:cNvPr>
          <p:cNvSpPr>
            <a:spLocks noGrp="1"/>
          </p:cNvSpPr>
          <p:nvPr>
            <p:ph type="title"/>
          </p:nvPr>
        </p:nvSpPr>
        <p:spPr>
          <a:xfrm>
            <a:off x="1443491" y="804521"/>
            <a:ext cx="6571343" cy="891758"/>
          </a:xfrm>
        </p:spPr>
        <p:txBody>
          <a:bodyPr>
            <a:normAutofit fontScale="90000"/>
          </a:bodyPr>
          <a:lstStyle/>
          <a:p>
            <a:r>
              <a:rPr lang="en-IN" sz="4400" dirty="0"/>
              <a:t>LASER SECURITY SYSTEM</a:t>
            </a:r>
          </a:p>
        </p:txBody>
      </p:sp>
      <p:sp>
        <p:nvSpPr>
          <p:cNvPr id="3" name="Subtitle 2">
            <a:extLst>
              <a:ext uri="{FF2B5EF4-FFF2-40B4-BE49-F238E27FC236}">
                <a16:creationId xmlns:a16="http://schemas.microsoft.com/office/drawing/2014/main" id="{81D949C5-556E-4DC0-9E13-FBCF27584DEE}"/>
              </a:ext>
            </a:extLst>
          </p:cNvPr>
          <p:cNvSpPr>
            <a:spLocks noGrp="1"/>
          </p:cNvSpPr>
          <p:nvPr>
            <p:ph type="body" idx="4294967295"/>
          </p:nvPr>
        </p:nvSpPr>
        <p:spPr>
          <a:xfrm>
            <a:off x="-92764" y="2146852"/>
            <a:ext cx="9236766" cy="3988905"/>
          </a:xfrm>
        </p:spPr>
        <p:txBody>
          <a:bodyPr>
            <a:normAutofit/>
          </a:bodyPr>
          <a:lstStyle/>
          <a:p>
            <a:pPr marL="0" indent="0">
              <a:buNone/>
            </a:pP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GROUP MEMBERS:</a:t>
            </a:r>
          </a:p>
          <a:p>
            <a:pPr marL="0" indent="0">
              <a:buNone/>
            </a:pPr>
            <a:r>
              <a:rPr lang="en-IN" sz="1600" dirty="0">
                <a:latin typeface="Arial" panose="020B0604020202020204" pitchFamily="34" charset="0"/>
                <a:cs typeface="Arial" panose="020B0604020202020204" pitchFamily="34" charset="0"/>
              </a:rPr>
              <a:t>                                                                               M.SAI KIRAN KUMAR (2451-16-737-046)</a:t>
            </a:r>
          </a:p>
          <a:p>
            <a:pPr marL="0" indent="0">
              <a:buNone/>
            </a:pPr>
            <a:r>
              <a:rPr lang="en-IN" sz="1600" dirty="0">
                <a:latin typeface="Arial" panose="020B0604020202020204" pitchFamily="34" charset="0"/>
                <a:cs typeface="Arial" panose="020B0604020202020204" pitchFamily="34" charset="0"/>
              </a:rPr>
              <a:t>                                                                                G.VAMSHI KRISHNA(2451-16-737-060)</a:t>
            </a:r>
          </a:p>
          <a:p>
            <a:pPr marL="0" indent="0">
              <a:buNone/>
            </a:pPr>
            <a:r>
              <a:rPr lang="en-IN" sz="1600" dirty="0">
                <a:latin typeface="Arial" panose="020B0604020202020204" pitchFamily="34" charset="0"/>
                <a:cs typeface="Arial" panose="020B0604020202020204" pitchFamily="34" charset="0"/>
              </a:rPr>
              <a:t>                                                                                D.SAI PRANAV (2451-16-737-054)</a:t>
            </a:r>
          </a:p>
        </p:txBody>
      </p:sp>
      <p:sp>
        <p:nvSpPr>
          <p:cNvPr id="5" name="TextBox 4">
            <a:extLst>
              <a:ext uri="{FF2B5EF4-FFF2-40B4-BE49-F238E27FC236}">
                <a16:creationId xmlns:a16="http://schemas.microsoft.com/office/drawing/2014/main" id="{F2F600A2-A1D4-4110-952B-CD5D7DF5AA01}"/>
              </a:ext>
            </a:extLst>
          </p:cNvPr>
          <p:cNvSpPr txBox="1"/>
          <p:nvPr/>
        </p:nvSpPr>
        <p:spPr>
          <a:xfrm>
            <a:off x="159027" y="4259327"/>
            <a:ext cx="4098623" cy="954107"/>
          </a:xfrm>
          <a:prstGeom prst="rect">
            <a:avLst/>
          </a:prstGeom>
          <a:noFill/>
        </p:spPr>
        <p:txBody>
          <a:bodyPr wrap="none" rtlCol="0">
            <a:spAutoFit/>
          </a:bodyPr>
          <a:lstStyle/>
          <a:p>
            <a:r>
              <a:rPr lang="en-IN" dirty="0"/>
              <a:t> </a:t>
            </a:r>
            <a:r>
              <a:rPr lang="en-IN" dirty="0">
                <a:latin typeface="Arial Black" panose="020B0A04020102020204" pitchFamily="34" charset="0"/>
              </a:rPr>
              <a:t>GUIDE-DBV RAVISANKAR</a:t>
            </a:r>
          </a:p>
          <a:p>
            <a:r>
              <a:rPr lang="en-IN" b="1" dirty="0">
                <a:solidFill>
                  <a:schemeClr val="tx2"/>
                </a:solidFill>
                <a:latin typeface="Arial Black" panose="020B0A04020102020204" pitchFamily="34" charset="0"/>
              </a:rPr>
              <a:t>             (Associative professor)</a:t>
            </a:r>
          </a:p>
          <a:p>
            <a:endParaRPr lang="en-IN" sz="2000" dirty="0">
              <a:latin typeface="Arial Black" panose="020B0A04020102020204" pitchFamily="34" charset="0"/>
            </a:endParaRPr>
          </a:p>
        </p:txBody>
      </p:sp>
    </p:spTree>
    <p:extLst>
      <p:ext uri="{BB962C8B-B14F-4D97-AF65-F5344CB8AC3E}">
        <p14:creationId xmlns:p14="http://schemas.microsoft.com/office/powerpoint/2010/main" val="2586885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A68CA6-DB0D-4347-9BEC-8BC3E8F9F782}"/>
              </a:ext>
            </a:extLst>
          </p:cNvPr>
          <p:cNvSpPr txBox="1"/>
          <p:nvPr/>
        </p:nvSpPr>
        <p:spPr>
          <a:xfrm>
            <a:off x="543342" y="967409"/>
            <a:ext cx="8497544" cy="954107"/>
          </a:xfrm>
          <a:prstGeom prst="rect">
            <a:avLst/>
          </a:prstGeom>
          <a:noFill/>
        </p:spPr>
        <p:txBody>
          <a:bodyPr wrap="square" rtlCol="0">
            <a:spAutoFit/>
          </a:bodyPr>
          <a:lstStyle/>
          <a:p>
            <a:r>
              <a:rPr lang="en-IN" sz="2000" b="1" dirty="0">
                <a:solidFill>
                  <a:srgbClr val="FF0000"/>
                </a:solidFill>
              </a:rPr>
              <a:t>NE555</a:t>
            </a:r>
            <a:r>
              <a:rPr lang="en-IN" dirty="0">
                <a:latin typeface="Arial" panose="020B0604020202020204" pitchFamily="34" charset="0"/>
                <a:cs typeface="Arial" panose="020B0604020202020204" pitchFamily="34" charset="0"/>
              </a:rPr>
              <a:t>:IC555 is a precision timing IC that provides time delays or oscillations.</a:t>
            </a:r>
          </a:p>
          <a:p>
            <a:r>
              <a:rPr lang="en-IN" dirty="0">
                <a:latin typeface="Arial" panose="020B0604020202020204" pitchFamily="34" charset="0"/>
                <a:cs typeface="Arial" panose="020B0604020202020204" pitchFamily="34" charset="0"/>
              </a:rPr>
              <a:t>555 timer IC has three modes of operation: a stable, monostable and </a:t>
            </a:r>
          </a:p>
          <a:p>
            <a:r>
              <a:rPr lang="en-IN" dirty="0">
                <a:latin typeface="Arial" panose="020B0604020202020204" pitchFamily="34" charset="0"/>
                <a:cs typeface="Arial" panose="020B0604020202020204" pitchFamily="34" charset="0"/>
              </a:rPr>
              <a:t>bi-stable. In this project, we are going to use the IC 555 in bi-stable mode</a:t>
            </a:r>
            <a:r>
              <a:rPr lang="en-IN" dirty="0"/>
              <a:t>.               </a:t>
            </a:r>
          </a:p>
        </p:txBody>
      </p:sp>
      <p:sp>
        <p:nvSpPr>
          <p:cNvPr id="4" name="Rectangle 3">
            <a:extLst>
              <a:ext uri="{FF2B5EF4-FFF2-40B4-BE49-F238E27FC236}">
                <a16:creationId xmlns:a16="http://schemas.microsoft.com/office/drawing/2014/main" id="{A390F0E8-7BC7-436C-A5D0-34EE306F3F2E}"/>
              </a:ext>
            </a:extLst>
          </p:cNvPr>
          <p:cNvSpPr/>
          <p:nvPr/>
        </p:nvSpPr>
        <p:spPr>
          <a:xfrm>
            <a:off x="649356" y="2198515"/>
            <a:ext cx="7619999" cy="1200329"/>
          </a:xfrm>
          <a:prstGeom prst="rect">
            <a:avLst/>
          </a:prstGeom>
        </p:spPr>
        <p:txBody>
          <a:bodyPr wrap="square">
            <a:spAutoFit/>
          </a:bodyPr>
          <a:lstStyle/>
          <a:p>
            <a:r>
              <a:rPr lang="en-IN" dirty="0">
                <a:solidFill>
                  <a:srgbClr val="222222"/>
                </a:solidFill>
                <a:latin typeface="Arial" panose="020B0604020202020204" pitchFamily="34" charset="0"/>
              </a:rPr>
              <a:t>The </a:t>
            </a:r>
            <a:r>
              <a:rPr lang="en-IN" b="1" dirty="0">
                <a:solidFill>
                  <a:srgbClr val="222222"/>
                </a:solidFill>
                <a:latin typeface="Arial" panose="020B0604020202020204" pitchFamily="34" charset="0"/>
              </a:rPr>
              <a:t>555 timer IC</a:t>
            </a:r>
            <a:r>
              <a:rPr lang="en-IN" dirty="0">
                <a:solidFill>
                  <a:srgbClr val="222222"/>
                </a:solidFill>
                <a:latin typeface="Arial" panose="020B0604020202020204" pitchFamily="34" charset="0"/>
              </a:rPr>
              <a:t> is an integrated circuit (chip) used in a variety of timer, pulse generation, and oscillator applications. The 555 can be used to provide time delays, as an oscillator, and as a flip-flop element. Derivatives provide two (556) or four (558) timing circuits in one package.</a:t>
            </a:r>
            <a:endParaRPr lang="en-IN" dirty="0"/>
          </a:p>
        </p:txBody>
      </p:sp>
      <p:pic>
        <p:nvPicPr>
          <p:cNvPr id="1026" name="Picture 2" descr="Image result for block diagram of NE555">
            <a:hlinkClick r:id="rId2"/>
            <a:extLst>
              <a:ext uri="{FF2B5EF4-FFF2-40B4-BE49-F238E27FC236}">
                <a16:creationId xmlns:a16="http://schemas.microsoft.com/office/drawing/2014/main" id="{6518F7F1-43FB-4011-B2CC-CCF3205F27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05" y="3398844"/>
            <a:ext cx="39433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hlinkClick r:id="rId4"/>
            <a:extLst>
              <a:ext uri="{FF2B5EF4-FFF2-40B4-BE49-F238E27FC236}">
                <a16:creationId xmlns:a16="http://schemas.microsoft.com/office/drawing/2014/main" id="{8EA3AD9C-0D91-4A09-80AC-D6C552855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355" y="3452521"/>
            <a:ext cx="3810000" cy="2666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910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F34E62-8C88-44BB-838D-B9ECF5967F46}"/>
              </a:ext>
            </a:extLst>
          </p:cNvPr>
          <p:cNvSpPr/>
          <p:nvPr/>
        </p:nvSpPr>
        <p:spPr>
          <a:xfrm>
            <a:off x="993913" y="1139688"/>
            <a:ext cx="6904383" cy="1200329"/>
          </a:xfrm>
          <a:prstGeom prst="rect">
            <a:avLst/>
          </a:prstGeom>
        </p:spPr>
        <p:txBody>
          <a:bodyPr wrap="square">
            <a:spAutoFit/>
          </a:bodyPr>
          <a:lstStyle/>
          <a:p>
            <a:r>
              <a:rPr lang="en-IN" b="1" dirty="0">
                <a:solidFill>
                  <a:srgbClr val="FF0000"/>
                </a:solidFill>
                <a:latin typeface="arial" panose="020B0604020202020204" pitchFamily="34" charset="0"/>
              </a:rPr>
              <a:t>NPN</a:t>
            </a:r>
            <a:r>
              <a:rPr lang="en-IN" dirty="0">
                <a:solidFill>
                  <a:srgbClr val="222222"/>
                </a:solidFill>
                <a:latin typeface="arial" panose="020B0604020202020204" pitchFamily="34" charset="0"/>
              </a:rPr>
              <a:t> is one of the two types of bipolar </a:t>
            </a:r>
            <a:r>
              <a:rPr lang="en-IN" b="1" dirty="0">
                <a:solidFill>
                  <a:srgbClr val="222222"/>
                </a:solidFill>
                <a:latin typeface="arial" panose="020B0604020202020204" pitchFamily="34" charset="0"/>
              </a:rPr>
              <a:t>transistors</a:t>
            </a:r>
            <a:r>
              <a:rPr lang="en-IN" dirty="0">
                <a:solidFill>
                  <a:srgbClr val="222222"/>
                </a:solidFill>
                <a:latin typeface="arial" panose="020B0604020202020204" pitchFamily="34" charset="0"/>
              </a:rPr>
              <a:t>, consisting of a layer of P-doped semiconductor (the "base") between two N-doped layers. A small current entering the base is amplified to produce a large collector and emitter current.</a:t>
            </a:r>
            <a:endParaRPr lang="en-IN" dirty="0"/>
          </a:p>
        </p:txBody>
      </p:sp>
      <p:pic>
        <p:nvPicPr>
          <p:cNvPr id="2050" name="Picture 2" descr="Image result">
            <a:hlinkClick r:id="rId2"/>
            <a:extLst>
              <a:ext uri="{FF2B5EF4-FFF2-40B4-BE49-F238E27FC236}">
                <a16:creationId xmlns:a16="http://schemas.microsoft.com/office/drawing/2014/main" id="{987E2B57-66F7-46A0-B444-D041253D9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626" y="3003274"/>
            <a:ext cx="5830956"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747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6FDB50-6F20-4C33-B88E-111581848C74}"/>
              </a:ext>
            </a:extLst>
          </p:cNvPr>
          <p:cNvSpPr/>
          <p:nvPr/>
        </p:nvSpPr>
        <p:spPr>
          <a:xfrm>
            <a:off x="993914" y="4128846"/>
            <a:ext cx="6811616" cy="1477328"/>
          </a:xfrm>
          <a:prstGeom prst="rect">
            <a:avLst/>
          </a:prstGeom>
        </p:spPr>
        <p:txBody>
          <a:bodyPr wrap="square">
            <a:spAutoFit/>
          </a:bodyPr>
          <a:lstStyle/>
          <a:p>
            <a:r>
              <a:rPr lang="en-IN" b="1" dirty="0">
                <a:solidFill>
                  <a:srgbClr val="FF0000"/>
                </a:solidFill>
                <a:latin typeface="Arial" panose="020B0604020202020204" pitchFamily="34" charset="0"/>
                <a:cs typeface="Arial" panose="020B0604020202020204" pitchFamily="34" charset="0"/>
              </a:rPr>
              <a:t>LIGHT DEPENDENT RESISTOR</a:t>
            </a:r>
            <a:r>
              <a:rPr lang="en-IN" dirty="0">
                <a:solidFill>
                  <a:srgbClr val="FF0000"/>
                </a:solidFill>
                <a:latin typeface="Arial" panose="020B0604020202020204" pitchFamily="34" charset="0"/>
                <a:cs typeface="Arial" panose="020B0604020202020204" pitchFamily="34" charset="0"/>
              </a:rPr>
              <a:t>(LDR)</a:t>
            </a:r>
            <a:r>
              <a:rPr lang="en-IN" dirty="0">
                <a:latin typeface="Arial" panose="020B0604020202020204" pitchFamily="34" charset="0"/>
                <a:cs typeface="Arial" panose="020B0604020202020204" pitchFamily="34" charset="0"/>
              </a:rPr>
              <a:t> :-The LDR acts as a light sensor in this project. As the intensity of the light falling on the LDR increases, the  resistance of the LDR decreases and vice-versa. The LDR is used in combination with the laser to form the light sensor and source </a:t>
            </a:r>
          </a:p>
        </p:txBody>
      </p:sp>
      <p:sp>
        <p:nvSpPr>
          <p:cNvPr id="5" name="Rectangle 4">
            <a:extLst>
              <a:ext uri="{FF2B5EF4-FFF2-40B4-BE49-F238E27FC236}">
                <a16:creationId xmlns:a16="http://schemas.microsoft.com/office/drawing/2014/main" id="{442158F0-E5AB-462D-BB48-1A763D9E562A}"/>
              </a:ext>
            </a:extLst>
          </p:cNvPr>
          <p:cNvSpPr/>
          <p:nvPr/>
        </p:nvSpPr>
        <p:spPr>
          <a:xfrm>
            <a:off x="993914" y="1153084"/>
            <a:ext cx="6957391" cy="1200329"/>
          </a:xfrm>
          <a:prstGeom prst="rect">
            <a:avLst/>
          </a:prstGeom>
        </p:spPr>
        <p:txBody>
          <a:bodyPr wrap="square">
            <a:spAutoFit/>
          </a:bodyPr>
          <a:lstStyle/>
          <a:p>
            <a:r>
              <a:rPr lang="en-IN" b="1" dirty="0">
                <a:solidFill>
                  <a:srgbClr val="FF0000"/>
                </a:solidFill>
              </a:rPr>
              <a:t>LASER POINTER</a:t>
            </a:r>
            <a:r>
              <a:rPr lang="en-IN" dirty="0"/>
              <a:t>:-</a:t>
            </a:r>
            <a:r>
              <a:rPr lang="en-IN" dirty="0">
                <a:latin typeface="Arial" panose="020B0604020202020204" pitchFamily="34" charset="0"/>
                <a:cs typeface="Arial" panose="020B0604020202020204" pitchFamily="34" charset="0"/>
              </a:rPr>
              <a:t>Laser pointer acts as the main source of light in this project. We have used a small laser pointer with an output power of less than 1mW. The laser pointer emits red light and the wavelength of the laser out put is between 630 nm to 680nm </a:t>
            </a:r>
          </a:p>
        </p:txBody>
      </p:sp>
      <p:pic>
        <p:nvPicPr>
          <p:cNvPr id="6" name="Picture 5">
            <a:extLst>
              <a:ext uri="{FF2B5EF4-FFF2-40B4-BE49-F238E27FC236}">
                <a16:creationId xmlns:a16="http://schemas.microsoft.com/office/drawing/2014/main" id="{FC832A01-735D-4200-8F9A-19868CD8131F}"/>
              </a:ext>
            </a:extLst>
          </p:cNvPr>
          <p:cNvPicPr>
            <a:picLocks noChangeAspect="1"/>
          </p:cNvPicPr>
          <p:nvPr/>
        </p:nvPicPr>
        <p:blipFill>
          <a:blip r:embed="rId2"/>
          <a:stretch>
            <a:fillRect/>
          </a:stretch>
        </p:blipFill>
        <p:spPr>
          <a:xfrm>
            <a:off x="7100268" y="2551837"/>
            <a:ext cx="705262" cy="1468333"/>
          </a:xfrm>
          <a:prstGeom prst="rect">
            <a:avLst/>
          </a:prstGeom>
          <a:effectLst>
            <a:glow rad="203200">
              <a:schemeClr val="bg2"/>
            </a:glow>
          </a:effectLst>
        </p:spPr>
      </p:pic>
      <p:sp>
        <p:nvSpPr>
          <p:cNvPr id="3" name="Rectangle 2">
            <a:extLst>
              <a:ext uri="{FF2B5EF4-FFF2-40B4-BE49-F238E27FC236}">
                <a16:creationId xmlns:a16="http://schemas.microsoft.com/office/drawing/2014/main" id="{D9BE592F-C9DC-4774-AFFD-0F65B3E346E9}"/>
              </a:ext>
            </a:extLst>
          </p:cNvPr>
          <p:cNvSpPr/>
          <p:nvPr/>
        </p:nvSpPr>
        <p:spPr>
          <a:xfrm>
            <a:off x="993914" y="2551837"/>
            <a:ext cx="5976731" cy="1477328"/>
          </a:xfrm>
          <a:prstGeom prst="rect">
            <a:avLst/>
          </a:prstGeom>
        </p:spPr>
        <p:txBody>
          <a:bodyPr wrap="square">
            <a:spAutoFit/>
          </a:bodyPr>
          <a:lstStyle/>
          <a:p>
            <a:r>
              <a:rPr lang="en-IN" b="1" dirty="0">
                <a:solidFill>
                  <a:srgbClr val="FF0000"/>
                </a:solidFill>
                <a:latin typeface="arial" panose="020B0604020202020204" pitchFamily="34" charset="0"/>
              </a:rPr>
              <a:t>Capacitor:</a:t>
            </a:r>
            <a:r>
              <a:rPr lang="en-IN" dirty="0">
                <a:solidFill>
                  <a:srgbClr val="222222"/>
                </a:solidFill>
                <a:latin typeface="arial" panose="020B0604020202020204" pitchFamily="34" charset="0"/>
              </a:rPr>
              <a:t> is an electronic component that stores electric charge. The </a:t>
            </a:r>
            <a:r>
              <a:rPr lang="en-IN" b="1" dirty="0">
                <a:solidFill>
                  <a:srgbClr val="222222"/>
                </a:solidFill>
                <a:latin typeface="arial" panose="020B0604020202020204" pitchFamily="34" charset="0"/>
              </a:rPr>
              <a:t>capacitor</a:t>
            </a:r>
            <a:r>
              <a:rPr lang="en-IN" dirty="0">
                <a:solidFill>
                  <a:srgbClr val="222222"/>
                </a:solidFill>
                <a:latin typeface="arial" panose="020B0604020202020204" pitchFamily="34" charset="0"/>
              </a:rPr>
              <a:t> is made of 2 close conductors (usually plates) that are separated by a dielectric material. The plates accumulate electric charge when connected to power source.</a:t>
            </a:r>
            <a:endParaRPr lang="en-IN" dirty="0"/>
          </a:p>
        </p:txBody>
      </p:sp>
    </p:spTree>
    <p:extLst>
      <p:ext uri="{BB962C8B-B14F-4D97-AF65-F5344CB8AC3E}">
        <p14:creationId xmlns:p14="http://schemas.microsoft.com/office/powerpoint/2010/main" val="1674308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49897B-1358-4673-AB55-86D1486DFAC5}"/>
              </a:ext>
            </a:extLst>
          </p:cNvPr>
          <p:cNvSpPr txBox="1"/>
          <p:nvPr/>
        </p:nvSpPr>
        <p:spPr>
          <a:xfrm>
            <a:off x="706337" y="710097"/>
            <a:ext cx="7076660" cy="584775"/>
          </a:xfrm>
          <a:prstGeom prst="rect">
            <a:avLst/>
          </a:prstGeom>
          <a:noFill/>
        </p:spPr>
        <p:txBody>
          <a:bodyPr wrap="square" rtlCol="0">
            <a:spAutoFit/>
          </a:bodyPr>
          <a:lstStyle/>
          <a:p>
            <a:r>
              <a:rPr lang="en-IN" sz="2400" dirty="0">
                <a:latin typeface="Georgia" panose="02040502050405020303" pitchFamily="18" charset="0"/>
              </a:rPr>
              <a:t>           </a:t>
            </a:r>
            <a:r>
              <a:rPr lang="en-IN" sz="3200" dirty="0">
                <a:solidFill>
                  <a:schemeClr val="accent4"/>
                </a:solidFill>
                <a:latin typeface="Georgia" panose="02040502050405020303" pitchFamily="18" charset="0"/>
              </a:rPr>
              <a:t>WORKING OF THE PROJECT      </a:t>
            </a:r>
          </a:p>
        </p:txBody>
      </p:sp>
      <p:sp>
        <p:nvSpPr>
          <p:cNvPr id="3" name="TextBox 2">
            <a:extLst>
              <a:ext uri="{FF2B5EF4-FFF2-40B4-BE49-F238E27FC236}">
                <a16:creationId xmlns:a16="http://schemas.microsoft.com/office/drawing/2014/main" id="{C9C851C4-5D51-4C42-A84A-3940A5DB258B}"/>
              </a:ext>
            </a:extLst>
          </p:cNvPr>
          <p:cNvSpPr txBox="1"/>
          <p:nvPr/>
        </p:nvSpPr>
        <p:spPr>
          <a:xfrm>
            <a:off x="1201977" y="1616765"/>
            <a:ext cx="6581020" cy="46380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A simple and cheap, effective laser security system is developed. Let us see the working of the project:</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LDR has low resistance in the presence of light and high resistance in the absence of light.</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voltage drop across the LDR is used to switch on the transistor.</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our  security alarm a laser light is allowed to fall on the LDR continuously.</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circuit, construction and setup for the Laser Security System is very simple</a:t>
            </a:r>
            <a:r>
              <a:rPr lang="en-IN" dirty="0"/>
              <a:t>.</a:t>
            </a:r>
          </a:p>
          <a:p>
            <a:br>
              <a:rPr lang="en-IN" dirty="0">
                <a:hlinkClick r:id="rId2"/>
              </a:rPr>
            </a:br>
            <a:endParaRPr lang="en-IN" sz="2400" dirty="0"/>
          </a:p>
        </p:txBody>
      </p:sp>
    </p:spTree>
    <p:extLst>
      <p:ext uri="{BB962C8B-B14F-4D97-AF65-F5344CB8AC3E}">
        <p14:creationId xmlns:p14="http://schemas.microsoft.com/office/powerpoint/2010/main" val="4142137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E21CB7-1489-4C87-9892-93E3D27BE28C}"/>
              </a:ext>
            </a:extLst>
          </p:cNvPr>
          <p:cNvSpPr/>
          <p:nvPr/>
        </p:nvSpPr>
        <p:spPr>
          <a:xfrm>
            <a:off x="965200" y="1015999"/>
            <a:ext cx="7315200" cy="4801314"/>
          </a:xfrm>
          <a:prstGeom prst="rect">
            <a:avLst/>
          </a:prstGeom>
        </p:spPr>
        <p:txBody>
          <a:bodyPr wrap="square">
            <a:spAutoFit/>
          </a:bodyPr>
          <a:lstStyle/>
          <a:p>
            <a:r>
              <a:rPr lang="en-IN" dirty="0">
                <a:solidFill>
                  <a:srgbClr val="333333"/>
                </a:solidFill>
                <a:latin typeface="Arial" panose="020B0604020202020204" pitchFamily="34" charset="0"/>
                <a:cs typeface="Arial" panose="020B0604020202020204" pitchFamily="34" charset="0"/>
              </a:rPr>
              <a:t>First, the Op – Amp circuit acts as a comparator i.e. it compares the voltages at the inverting and non – inverting terminals and produces an output accordingly.</a:t>
            </a:r>
            <a:endParaRPr lang="en-IN" dirty="0">
              <a:solidFill>
                <a:srgbClr val="666666"/>
              </a:solidFill>
              <a:latin typeface="Arial" panose="020B0604020202020204" pitchFamily="34" charset="0"/>
              <a:cs typeface="Arial" panose="020B0604020202020204" pitchFamily="34" charset="0"/>
            </a:endParaRPr>
          </a:p>
          <a:p>
            <a:endParaRPr lang="en-IN" dirty="0">
              <a:solidFill>
                <a:srgbClr val="333333"/>
              </a:solidFill>
              <a:latin typeface="Arial" panose="020B0604020202020204" pitchFamily="34" charset="0"/>
              <a:cs typeface="Arial" panose="020B0604020202020204" pitchFamily="34" charset="0"/>
            </a:endParaRPr>
          </a:p>
          <a:p>
            <a:r>
              <a:rPr lang="en-IN" dirty="0">
                <a:solidFill>
                  <a:srgbClr val="333333"/>
                </a:solidFill>
                <a:latin typeface="Arial" panose="020B0604020202020204" pitchFamily="34" charset="0"/>
                <a:cs typeface="Arial" panose="020B0604020202020204" pitchFamily="34" charset="0"/>
              </a:rPr>
              <a:t>The LDR – 10 KΩ resistor Voltage divider is connected to the non – inverting terminal of Op –Amp and a POT is connected to the inverting terminal.</a:t>
            </a:r>
            <a:endParaRPr lang="en-IN" dirty="0">
              <a:solidFill>
                <a:srgbClr val="666666"/>
              </a:solidFill>
              <a:latin typeface="Arial" panose="020B0604020202020204" pitchFamily="34" charset="0"/>
              <a:cs typeface="Arial" panose="020B0604020202020204" pitchFamily="34" charset="0"/>
            </a:endParaRPr>
          </a:p>
          <a:p>
            <a:endParaRPr lang="en-IN" dirty="0">
              <a:solidFill>
                <a:srgbClr val="333333"/>
              </a:solidFill>
              <a:latin typeface="Arial" panose="020B0604020202020204" pitchFamily="34" charset="0"/>
              <a:cs typeface="Arial" panose="020B0604020202020204" pitchFamily="34" charset="0"/>
            </a:endParaRPr>
          </a:p>
          <a:p>
            <a:r>
              <a:rPr lang="en-IN" dirty="0">
                <a:solidFill>
                  <a:srgbClr val="333333"/>
                </a:solidFill>
                <a:latin typeface="Arial" panose="020B0604020202020204" pitchFamily="34" charset="0"/>
                <a:cs typeface="Arial" panose="020B0604020202020204" pitchFamily="34" charset="0"/>
              </a:rPr>
              <a:t>Assume, the laser pointer is placed directly in line of sight to the LDR and the light from the laser is continuously being incident on LDR.</a:t>
            </a:r>
            <a:endParaRPr lang="en-IN" dirty="0">
              <a:solidFill>
                <a:srgbClr val="666666"/>
              </a:solidFill>
              <a:latin typeface="Arial" panose="020B0604020202020204" pitchFamily="34" charset="0"/>
              <a:cs typeface="Arial" panose="020B0604020202020204" pitchFamily="34" charset="0"/>
            </a:endParaRPr>
          </a:p>
          <a:p>
            <a:endParaRPr lang="en-IN" dirty="0">
              <a:solidFill>
                <a:srgbClr val="333333"/>
              </a:solidFill>
              <a:latin typeface="Arial" panose="020B0604020202020204" pitchFamily="34" charset="0"/>
              <a:cs typeface="Arial" panose="020B0604020202020204" pitchFamily="34" charset="0"/>
            </a:endParaRPr>
          </a:p>
          <a:p>
            <a:r>
              <a:rPr lang="en-IN" dirty="0">
                <a:solidFill>
                  <a:srgbClr val="333333"/>
                </a:solidFill>
                <a:latin typeface="Arial" panose="020B0604020202020204" pitchFamily="34" charset="0"/>
                <a:cs typeface="Arial" panose="020B0604020202020204" pitchFamily="34" charset="0"/>
              </a:rPr>
              <a:t>In this situation, the resistance of LDR falls down to few Ohms (or tens of Ohms) and as a result, the voltage at the non – inverting terminal will be less than that at the inverting voltage. The output of the Op –Amp is low and the transistor is OFF.</a:t>
            </a:r>
            <a:endParaRPr lang="en-IN" dirty="0">
              <a:solidFill>
                <a:srgbClr val="666666"/>
              </a:solidFill>
              <a:latin typeface="Arial" panose="020B0604020202020204" pitchFamily="34" charset="0"/>
              <a:cs typeface="Arial" panose="020B0604020202020204" pitchFamily="34" charset="0"/>
            </a:endParaRPr>
          </a:p>
          <a:p>
            <a:br>
              <a:rPr lang="en-IN" dirty="0">
                <a:solidFill>
                  <a:srgbClr val="27A3D1"/>
                </a:solidFill>
                <a:latin typeface="Arial" panose="020B0604020202020204" pitchFamily="34" charset="0"/>
                <a:cs typeface="Arial" panose="020B0604020202020204" pitchFamily="34" charset="0"/>
                <a:hlinkClick r:id="rId2"/>
              </a:rPr>
            </a:b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537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1CB104-1214-4AAC-A914-CAC074607AE1}"/>
              </a:ext>
            </a:extLst>
          </p:cNvPr>
          <p:cNvSpPr/>
          <p:nvPr/>
        </p:nvSpPr>
        <p:spPr>
          <a:xfrm>
            <a:off x="887894" y="1045485"/>
            <a:ext cx="7328454" cy="4801314"/>
          </a:xfrm>
          <a:prstGeom prst="rect">
            <a:avLst/>
          </a:prstGeom>
        </p:spPr>
        <p:txBody>
          <a:bodyPr wrap="square">
            <a:spAutoFit/>
          </a:bodyPr>
          <a:lstStyle/>
          <a:p>
            <a:r>
              <a:rPr lang="en-IN" dirty="0">
                <a:solidFill>
                  <a:srgbClr val="333333"/>
                </a:solidFill>
                <a:latin typeface="Arial" panose="020B0604020202020204" pitchFamily="34" charset="0"/>
                <a:cs typeface="Arial" panose="020B0604020202020204" pitchFamily="34" charset="0"/>
              </a:rPr>
              <a:t>If the laser light is blocked by an intruder from falling on the LDR (even for a small duration), the resistance of the LDR goes to few hundreds of Ohms and as a result, the output of the Op –Amp will be HIGH. This will turn on the Transistor.</a:t>
            </a:r>
          </a:p>
          <a:p>
            <a:endParaRPr lang="en-IN" dirty="0">
              <a:solidFill>
                <a:srgbClr val="666666"/>
              </a:solidFill>
              <a:latin typeface="Arial" panose="020B0604020202020204" pitchFamily="34" charset="0"/>
              <a:cs typeface="Arial" panose="020B0604020202020204" pitchFamily="34" charset="0"/>
            </a:endParaRPr>
          </a:p>
          <a:p>
            <a:r>
              <a:rPr lang="en-IN" dirty="0">
                <a:solidFill>
                  <a:srgbClr val="333333"/>
                </a:solidFill>
                <a:latin typeface="Arial" panose="020B0604020202020204" pitchFamily="34" charset="0"/>
                <a:cs typeface="Arial" panose="020B0604020202020204" pitchFamily="34" charset="0"/>
              </a:rPr>
              <a:t>As the output of the transistor is connected to the Trigger Pin (Pin 2) of the 555 Timer IC, if the transistor is ON, the trigger pin gets a short low pulse and as a result, the output of the 555 becomes HIGH. This will activate the alarm by turning ON the buzzer.</a:t>
            </a:r>
          </a:p>
          <a:p>
            <a:endParaRPr lang="en-IN" dirty="0">
              <a:solidFill>
                <a:srgbClr val="666666"/>
              </a:solidFill>
              <a:latin typeface="Arial" panose="020B0604020202020204" pitchFamily="34" charset="0"/>
              <a:cs typeface="Arial" panose="020B0604020202020204" pitchFamily="34" charset="0"/>
            </a:endParaRPr>
          </a:p>
          <a:p>
            <a:r>
              <a:rPr lang="en-IN" dirty="0">
                <a:solidFill>
                  <a:srgbClr val="333333"/>
                </a:solidFill>
                <a:latin typeface="Arial" panose="020B0604020202020204" pitchFamily="34" charset="0"/>
                <a:cs typeface="Arial" panose="020B0604020202020204" pitchFamily="34" charset="0"/>
              </a:rPr>
              <a:t>Since, the 555 Timer IC is configured as a Bi – Stable </a:t>
            </a:r>
            <a:r>
              <a:rPr lang="en-IN" dirty="0" err="1">
                <a:solidFill>
                  <a:srgbClr val="333333"/>
                </a:solidFill>
                <a:latin typeface="Arial" panose="020B0604020202020204" pitchFamily="34" charset="0"/>
                <a:cs typeface="Arial" panose="020B0604020202020204" pitchFamily="34" charset="0"/>
              </a:rPr>
              <a:t>Multivibrator</a:t>
            </a:r>
            <a:r>
              <a:rPr lang="en-IN" dirty="0">
                <a:solidFill>
                  <a:srgbClr val="333333"/>
                </a:solidFill>
                <a:latin typeface="Arial" panose="020B0604020202020204" pitchFamily="34" charset="0"/>
                <a:cs typeface="Arial" panose="020B0604020202020204" pitchFamily="34" charset="0"/>
              </a:rPr>
              <a:t>, a small active low trigger pulse at the trigger pin will set its output to HIGH and in order to reset it we need to push the reset button.</a:t>
            </a:r>
          </a:p>
          <a:p>
            <a:endParaRPr lang="en-IN" dirty="0">
              <a:solidFill>
                <a:srgbClr val="666666"/>
              </a:solidFill>
              <a:latin typeface="Arial" panose="020B0604020202020204" pitchFamily="34" charset="0"/>
              <a:cs typeface="Arial" panose="020B0604020202020204" pitchFamily="34" charset="0"/>
            </a:endParaRPr>
          </a:p>
          <a:p>
            <a:r>
              <a:rPr lang="en-IN" dirty="0">
                <a:solidFill>
                  <a:srgbClr val="333333"/>
                </a:solidFill>
                <a:latin typeface="Arial" panose="020B0604020202020204" pitchFamily="34" charset="0"/>
                <a:cs typeface="Arial" panose="020B0604020202020204" pitchFamily="34" charset="0"/>
              </a:rPr>
              <a:t>Until the reset push button is pushed, the alarm will stay on hence, we can place the reset button at a secret location so that only the owner can disable the alarm.</a:t>
            </a:r>
            <a:endParaRPr lang="en-IN" b="0" i="0" dirty="0">
              <a:solidFill>
                <a:srgbClr val="666666"/>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4582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5798E8-860A-4A6E-BDB6-4A08B5E9F29C}"/>
              </a:ext>
            </a:extLst>
          </p:cNvPr>
          <p:cNvSpPr txBox="1"/>
          <p:nvPr/>
        </p:nvSpPr>
        <p:spPr>
          <a:xfrm>
            <a:off x="1086678" y="1086679"/>
            <a:ext cx="3072251" cy="584775"/>
          </a:xfrm>
          <a:prstGeom prst="rect">
            <a:avLst/>
          </a:prstGeom>
          <a:noFill/>
        </p:spPr>
        <p:txBody>
          <a:bodyPr wrap="none" rtlCol="0">
            <a:spAutoFit/>
          </a:bodyPr>
          <a:lstStyle/>
          <a:p>
            <a:r>
              <a:rPr lang="en-IN" sz="3200" dirty="0"/>
              <a:t>ADVANTAGES: </a:t>
            </a:r>
          </a:p>
        </p:txBody>
      </p:sp>
      <p:sp>
        <p:nvSpPr>
          <p:cNvPr id="3" name="Rectangle 2">
            <a:extLst>
              <a:ext uri="{FF2B5EF4-FFF2-40B4-BE49-F238E27FC236}">
                <a16:creationId xmlns:a16="http://schemas.microsoft.com/office/drawing/2014/main" id="{9A67D0BA-C73C-4D3A-A0A1-E4A751869B00}"/>
              </a:ext>
            </a:extLst>
          </p:cNvPr>
          <p:cNvSpPr/>
          <p:nvPr/>
        </p:nvSpPr>
        <p:spPr>
          <a:xfrm>
            <a:off x="795129" y="1948070"/>
            <a:ext cx="6785113" cy="1477328"/>
          </a:xfrm>
          <a:prstGeom prst="rect">
            <a:avLst/>
          </a:prstGeom>
        </p:spPr>
        <p:txBody>
          <a:bodyPr wrap="square">
            <a:spAutoFit/>
          </a:bodyPr>
          <a:lstStyle/>
          <a:p>
            <a:pPr marL="285750" indent="-285750">
              <a:buFont typeface="Wingdings" panose="05000000000000000000" pitchFamily="2" charset="2"/>
              <a:buChar char="Ø"/>
            </a:pPr>
            <a:r>
              <a:rPr lang="en-IN" dirty="0">
                <a:solidFill>
                  <a:srgbClr val="333333"/>
                </a:solidFill>
                <a:latin typeface="Arial" panose="020B0604020202020204" pitchFamily="34" charset="0"/>
                <a:cs typeface="Arial" panose="020B0604020202020204" pitchFamily="34" charset="0"/>
              </a:rPr>
              <a:t>The circuit, construction and setup for the Laser Security System is very simple.</a:t>
            </a:r>
          </a:p>
          <a:p>
            <a:endParaRPr lang="en-IN" dirty="0">
              <a:solidFill>
                <a:srgbClr val="666666"/>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IN" dirty="0">
                <a:solidFill>
                  <a:srgbClr val="333333"/>
                </a:solidFill>
                <a:latin typeface="Arial" panose="020B0604020202020204" pitchFamily="34" charset="0"/>
                <a:cs typeface="Arial" panose="020B0604020202020204" pitchFamily="34" charset="0"/>
              </a:rPr>
              <a:t>If used with a battery, the laser security system can work even when there is a power outage.</a:t>
            </a:r>
            <a:endParaRPr lang="en-IN" b="0" i="0" dirty="0">
              <a:solidFill>
                <a:srgbClr val="666666"/>
              </a:solidFill>
              <a:effectLst/>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062A89F-650B-468F-B1D5-C24778629C80}"/>
              </a:ext>
            </a:extLst>
          </p:cNvPr>
          <p:cNvSpPr txBox="1"/>
          <p:nvPr/>
        </p:nvSpPr>
        <p:spPr>
          <a:xfrm>
            <a:off x="1086678" y="3702014"/>
            <a:ext cx="3486852" cy="523220"/>
          </a:xfrm>
          <a:prstGeom prst="rect">
            <a:avLst/>
          </a:prstGeom>
          <a:noFill/>
        </p:spPr>
        <p:txBody>
          <a:bodyPr wrap="none" rtlCol="0">
            <a:spAutoFit/>
          </a:bodyPr>
          <a:lstStyle/>
          <a:p>
            <a:r>
              <a:rPr lang="en-IN" sz="2800" dirty="0">
                <a:latin typeface="Bookman Old Style" panose="02050604050505020204" pitchFamily="18" charset="0"/>
              </a:rPr>
              <a:t>DISADVANTAGES:</a:t>
            </a:r>
            <a:endParaRPr lang="en-IN" dirty="0">
              <a:latin typeface="Bookman Old Style" panose="02050604050505020204" pitchFamily="18" charset="0"/>
            </a:endParaRPr>
          </a:p>
        </p:txBody>
      </p:sp>
      <p:sp>
        <p:nvSpPr>
          <p:cNvPr id="5" name="Rectangle 4">
            <a:extLst>
              <a:ext uri="{FF2B5EF4-FFF2-40B4-BE49-F238E27FC236}">
                <a16:creationId xmlns:a16="http://schemas.microsoft.com/office/drawing/2014/main" id="{B40A193E-CB28-4A07-8AA1-747D0537855F}"/>
              </a:ext>
            </a:extLst>
          </p:cNvPr>
          <p:cNvSpPr/>
          <p:nvPr/>
        </p:nvSpPr>
        <p:spPr>
          <a:xfrm>
            <a:off x="914400" y="4501850"/>
            <a:ext cx="6771861" cy="646331"/>
          </a:xfrm>
          <a:prstGeom prst="rect">
            <a:avLst/>
          </a:prstGeom>
        </p:spPr>
        <p:txBody>
          <a:bodyPr wrap="square">
            <a:spAutoFit/>
          </a:bodyPr>
          <a:lstStyle/>
          <a:p>
            <a:pPr marL="285750" indent="-285750">
              <a:buFont typeface="Wingdings" panose="05000000000000000000" pitchFamily="2" charset="2"/>
              <a:buChar char="Ø"/>
            </a:pPr>
            <a:r>
              <a:rPr lang="en-IN" dirty="0">
                <a:solidFill>
                  <a:srgbClr val="333333"/>
                </a:solidFill>
                <a:latin typeface="Arial" panose="020B0604020202020204" pitchFamily="34" charset="0"/>
                <a:cs typeface="Arial" panose="020B0604020202020204" pitchFamily="34" charset="0"/>
              </a:rPr>
              <a:t>In order to secure a larger area, we need more lasers and corresponding sensors.</a:t>
            </a:r>
            <a:endParaRPr lang="en-IN" dirty="0">
              <a:solidFill>
                <a:srgbClr val="66666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5993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3ACC98-EE16-4D3F-8ABD-B53F10CC02E2}"/>
              </a:ext>
            </a:extLst>
          </p:cNvPr>
          <p:cNvPicPr>
            <a:picLocks noChangeAspect="1"/>
          </p:cNvPicPr>
          <p:nvPr/>
        </p:nvPicPr>
        <p:blipFill>
          <a:blip r:embed="rId2"/>
          <a:stretch>
            <a:fillRect/>
          </a:stretch>
        </p:blipFill>
        <p:spPr>
          <a:xfrm>
            <a:off x="874644" y="906693"/>
            <a:ext cx="7142921" cy="4904199"/>
          </a:xfrm>
          <a:prstGeom prst="rect">
            <a:avLst/>
          </a:prstGeom>
        </p:spPr>
      </p:pic>
      <p:sp>
        <p:nvSpPr>
          <p:cNvPr id="5" name="TextBox 4">
            <a:extLst>
              <a:ext uri="{FF2B5EF4-FFF2-40B4-BE49-F238E27FC236}">
                <a16:creationId xmlns:a16="http://schemas.microsoft.com/office/drawing/2014/main" id="{FEF81C44-D2FE-4E44-9E27-BA25D1356949}"/>
              </a:ext>
            </a:extLst>
          </p:cNvPr>
          <p:cNvSpPr txBox="1"/>
          <p:nvPr/>
        </p:nvSpPr>
        <p:spPr>
          <a:xfrm>
            <a:off x="874644" y="1457739"/>
            <a:ext cx="3258008" cy="461665"/>
          </a:xfrm>
          <a:prstGeom prst="rect">
            <a:avLst/>
          </a:prstGeom>
          <a:noFill/>
        </p:spPr>
        <p:txBody>
          <a:bodyPr wrap="none" rtlCol="0">
            <a:spAutoFit/>
          </a:bodyPr>
          <a:lstStyle/>
          <a:p>
            <a:r>
              <a:rPr lang="en-IN" sz="2400" dirty="0">
                <a:solidFill>
                  <a:schemeClr val="bg1"/>
                </a:solidFill>
                <a:latin typeface="Calibri" panose="020F0502020204030204" pitchFamily="34" charset="0"/>
                <a:cs typeface="Calibri" panose="020F0502020204030204" pitchFamily="34" charset="0"/>
              </a:rPr>
              <a:t>CIRCUIT CONSTRUCTION</a:t>
            </a:r>
          </a:p>
        </p:txBody>
      </p:sp>
    </p:spTree>
    <p:extLst>
      <p:ext uri="{BB962C8B-B14F-4D97-AF65-F5344CB8AC3E}">
        <p14:creationId xmlns:p14="http://schemas.microsoft.com/office/powerpoint/2010/main" val="3580355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D37DC1-CCC0-47C7-AB31-F70C73CB94B7}"/>
              </a:ext>
            </a:extLst>
          </p:cNvPr>
          <p:cNvSpPr/>
          <p:nvPr/>
        </p:nvSpPr>
        <p:spPr>
          <a:xfrm>
            <a:off x="1223741" y="2129064"/>
            <a:ext cx="6758609" cy="3693319"/>
          </a:xfrm>
          <a:prstGeom prst="rect">
            <a:avLst/>
          </a:prstGeom>
        </p:spPr>
        <p:txBody>
          <a:bodyPr wrap="square">
            <a:spAutoFit/>
          </a:bodyPr>
          <a:lstStyle/>
          <a:p>
            <a:r>
              <a:rPr lang="en-IN" dirty="0">
                <a:solidFill>
                  <a:srgbClr val="333333"/>
                </a:solidFill>
                <a:latin typeface="Book Antiqua" panose="02040602050305030304" pitchFamily="18" charset="0"/>
              </a:rPr>
              <a:t>1.Laser Security System can be used in safety lockers in our homes, where even if the locker’s code is hacked, it acts as an additional layer of security.</a:t>
            </a:r>
          </a:p>
          <a:p>
            <a:endParaRPr lang="en-IN" dirty="0">
              <a:solidFill>
                <a:srgbClr val="666666"/>
              </a:solidFill>
              <a:latin typeface="Book Antiqua" panose="02040602050305030304" pitchFamily="18" charset="0"/>
            </a:endParaRPr>
          </a:p>
          <a:p>
            <a:r>
              <a:rPr lang="en-IN" dirty="0">
                <a:solidFill>
                  <a:srgbClr val="333333"/>
                </a:solidFill>
                <a:latin typeface="Book Antiqua" panose="02040602050305030304" pitchFamily="18" charset="0"/>
              </a:rPr>
              <a:t>2.Apart from security systems, this laser based setup can also be used to check if pets or babies crossed a certain boundary.</a:t>
            </a:r>
          </a:p>
          <a:p>
            <a:endParaRPr lang="en-IN" dirty="0">
              <a:solidFill>
                <a:srgbClr val="333333"/>
              </a:solidFill>
              <a:latin typeface="Book Antiqua" panose="02040602050305030304" pitchFamily="18" charset="0"/>
            </a:endParaRPr>
          </a:p>
          <a:p>
            <a:r>
              <a:rPr lang="en-IN" dirty="0">
                <a:solidFill>
                  <a:srgbClr val="333333"/>
                </a:solidFill>
                <a:latin typeface="Book Antiqua" panose="02040602050305030304" pitchFamily="18" charset="0"/>
              </a:rPr>
              <a:t>3. Use of plane mirrors at correct inclination to the object. We can cover large space to protect it.</a:t>
            </a:r>
          </a:p>
          <a:p>
            <a:endParaRPr lang="en-IN" b="0" i="0" dirty="0">
              <a:solidFill>
                <a:srgbClr val="333333"/>
              </a:solidFill>
              <a:effectLst/>
              <a:latin typeface="Book Antiqua" panose="02040602050305030304" pitchFamily="18" charset="0"/>
            </a:endParaRPr>
          </a:p>
          <a:p>
            <a:r>
              <a:rPr lang="en-IN" dirty="0">
                <a:solidFill>
                  <a:srgbClr val="333333"/>
                </a:solidFill>
                <a:latin typeface="Book Antiqua" panose="02040602050305030304" pitchFamily="18" charset="0"/>
              </a:rPr>
              <a:t>4.</a:t>
            </a:r>
            <a:r>
              <a:rPr lang="en-IN" dirty="0">
                <a:latin typeface="Book Antiqua" panose="02040602050305030304" pitchFamily="18" charset="0"/>
              </a:rPr>
              <a:t> If used with a battery, the laser security system can work even when there is a power outage.</a:t>
            </a:r>
          </a:p>
          <a:p>
            <a:endParaRPr lang="en-IN" b="0" i="0" dirty="0">
              <a:solidFill>
                <a:srgbClr val="666666"/>
              </a:solidFill>
              <a:effectLst/>
              <a:latin typeface="Book Antiqua" panose="02040602050305030304" pitchFamily="18" charset="0"/>
            </a:endParaRPr>
          </a:p>
        </p:txBody>
      </p:sp>
      <p:sp>
        <p:nvSpPr>
          <p:cNvPr id="4" name="TextBox 3">
            <a:extLst>
              <a:ext uri="{FF2B5EF4-FFF2-40B4-BE49-F238E27FC236}">
                <a16:creationId xmlns:a16="http://schemas.microsoft.com/office/drawing/2014/main" id="{78B88896-D8C7-4413-9FCD-3E7433D57B91}"/>
              </a:ext>
            </a:extLst>
          </p:cNvPr>
          <p:cNvSpPr txBox="1"/>
          <p:nvPr/>
        </p:nvSpPr>
        <p:spPr>
          <a:xfrm>
            <a:off x="2213114" y="927652"/>
            <a:ext cx="4359964" cy="769441"/>
          </a:xfrm>
          <a:prstGeom prst="rect">
            <a:avLst/>
          </a:prstGeom>
          <a:noFill/>
        </p:spPr>
        <p:txBody>
          <a:bodyPr wrap="square" rtlCol="0">
            <a:spAutoFit/>
          </a:bodyPr>
          <a:lstStyle/>
          <a:p>
            <a:r>
              <a:rPr lang="en-IN" sz="4400" dirty="0">
                <a:solidFill>
                  <a:schemeClr val="accent3"/>
                </a:solidFill>
                <a:latin typeface="Bookman Old Style" panose="02050604050505020204" pitchFamily="18" charset="0"/>
              </a:rPr>
              <a:t>CONCLUSION</a:t>
            </a:r>
          </a:p>
        </p:txBody>
      </p:sp>
    </p:spTree>
    <p:extLst>
      <p:ext uri="{BB962C8B-B14F-4D97-AF65-F5344CB8AC3E}">
        <p14:creationId xmlns:p14="http://schemas.microsoft.com/office/powerpoint/2010/main" val="1873949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C61DBF-C0D4-482E-A408-9446FE796109}"/>
              </a:ext>
            </a:extLst>
          </p:cNvPr>
          <p:cNvSpPr txBox="1"/>
          <p:nvPr/>
        </p:nvSpPr>
        <p:spPr>
          <a:xfrm>
            <a:off x="1219200" y="2531166"/>
            <a:ext cx="6467061" cy="1200329"/>
          </a:xfrm>
          <a:prstGeom prst="rect">
            <a:avLst/>
          </a:prstGeom>
          <a:noFill/>
        </p:spPr>
        <p:txBody>
          <a:bodyPr wrap="square" rtlCol="0">
            <a:spAutoFit/>
          </a:bodyPr>
          <a:lstStyle/>
          <a:p>
            <a:r>
              <a:rPr lang="en-IN" sz="7200" dirty="0">
                <a:solidFill>
                  <a:schemeClr val="accent3"/>
                </a:solidFill>
                <a:latin typeface="Calibri" panose="020F0502020204030204" pitchFamily="34" charset="0"/>
                <a:cs typeface="Calibri" panose="020F0502020204030204" pitchFamily="34" charset="0"/>
              </a:rPr>
              <a:t>ANY QUERIES???</a:t>
            </a:r>
          </a:p>
        </p:txBody>
      </p:sp>
    </p:spTree>
    <p:extLst>
      <p:ext uri="{BB962C8B-B14F-4D97-AF65-F5344CB8AC3E}">
        <p14:creationId xmlns:p14="http://schemas.microsoft.com/office/powerpoint/2010/main" val="822801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4DBCF5-63D2-4CA9-A5F0-0954F39335EC}"/>
              </a:ext>
            </a:extLst>
          </p:cNvPr>
          <p:cNvSpPr/>
          <p:nvPr/>
        </p:nvSpPr>
        <p:spPr>
          <a:xfrm>
            <a:off x="742123" y="1571528"/>
            <a:ext cx="7248939" cy="5054717"/>
          </a:xfrm>
          <a:prstGeom prst="rect">
            <a:avLst/>
          </a:prstGeom>
        </p:spPr>
        <p:txBody>
          <a:bodyPr wrap="square">
            <a:spAutoFit/>
          </a:bodyPr>
          <a:lstStyle/>
          <a:p>
            <a:pPr>
              <a:lnSpc>
                <a:spcPct val="120000"/>
              </a:lnSpc>
              <a:spcAft>
                <a:spcPts val="1000"/>
              </a:spcAft>
            </a:pPr>
            <a:r>
              <a:rPr lang="en-IN" dirty="0">
                <a:latin typeface="Arial" panose="020B0604020202020204" pitchFamily="34" charset="0"/>
                <a:ea typeface="Times New Roman" panose="02020603050405020304" pitchFamily="18" charset="0"/>
                <a:cs typeface="Arial" panose="020B0604020202020204" pitchFamily="34" charset="0"/>
              </a:rPr>
              <a:t>The issue of security is very important in any organization, especially in museum, banks. </a:t>
            </a:r>
          </a:p>
          <a:p>
            <a:pPr>
              <a:lnSpc>
                <a:spcPct val="120000"/>
              </a:lnSpc>
              <a:spcAft>
                <a:spcPts val="1000"/>
              </a:spcAft>
            </a:pPr>
            <a:r>
              <a:rPr lang="en-IN" dirty="0">
                <a:latin typeface="Arial" panose="020B0604020202020204" pitchFamily="34" charset="0"/>
                <a:ea typeface="Times New Roman" panose="02020603050405020304" pitchFamily="18" charset="0"/>
                <a:cs typeface="Arial" panose="020B0604020202020204" pitchFamily="34" charset="0"/>
              </a:rPr>
              <a:t>To protect the historical objects in museum, cash in banks, lockers, homes etc, we have design a laser security system that involves a laser light surrounded by the object and alarm or buzzer is connected.</a:t>
            </a:r>
          </a:p>
          <a:p>
            <a:pPr>
              <a:lnSpc>
                <a:spcPct val="120000"/>
              </a:lnSpc>
              <a:spcAft>
                <a:spcPts val="1000"/>
              </a:spcAft>
            </a:pPr>
            <a:r>
              <a:rPr lang="en-IN" dirty="0">
                <a:latin typeface="Arial" panose="020B0604020202020204" pitchFamily="34" charset="0"/>
                <a:ea typeface="Times New Roman" panose="02020603050405020304" pitchFamily="18" charset="0"/>
                <a:cs typeface="Arial" panose="020B0604020202020204" pitchFamily="34" charset="0"/>
              </a:rPr>
              <a:t> Whenever an opaque thing is brought in between the laser light, huge sound is generated in buzzer. With this mechanism, one can be safe in protecting their objects in museum and in banks.</a:t>
            </a:r>
          </a:p>
          <a:p>
            <a:pPr>
              <a:lnSpc>
                <a:spcPct val="120000"/>
              </a:lnSpc>
              <a:spcAft>
                <a:spcPts val="1000"/>
              </a:spcAft>
            </a:pPr>
            <a:r>
              <a:rPr lang="en-IN" dirty="0">
                <a:latin typeface="Arial" panose="020B0604020202020204" pitchFamily="34" charset="0"/>
                <a:ea typeface="Times New Roman" panose="02020603050405020304" pitchFamily="18" charset="0"/>
                <a:cs typeface="Arial" panose="020B0604020202020204" pitchFamily="34" charset="0"/>
              </a:rPr>
              <a:t>Here the main components of Laser security system are LDR and a basic alarm unit.</a:t>
            </a:r>
            <a:r>
              <a:rPr lang="en-IN" sz="1100" dirty="0">
                <a:solidFill>
                  <a:srgbClr val="222222"/>
                </a:solidFill>
                <a:latin typeface="Arial" panose="020B0604020202020204" pitchFamily="34" charset="0"/>
                <a:ea typeface="Times New Roman" panose="02020603050405020304" pitchFamily="18" charset="0"/>
                <a:cs typeface="Arial" panose="020B0604020202020204" pitchFamily="34" charset="0"/>
              </a:rPr>
              <a:t> </a:t>
            </a:r>
          </a:p>
          <a:p>
            <a:pPr>
              <a:lnSpc>
                <a:spcPct val="120000"/>
              </a:lnSpc>
              <a:spcAft>
                <a:spcPts val="1000"/>
              </a:spcAft>
            </a:pPr>
            <a:r>
              <a:rPr lang="en-IN" dirty="0">
                <a:solidFill>
                  <a:srgbClr val="222222"/>
                </a:solidFill>
                <a:latin typeface="Arial" panose="020B0604020202020204" pitchFamily="34" charset="0"/>
                <a:ea typeface="Times New Roman" panose="02020603050405020304" pitchFamily="18" charset="0"/>
                <a:cs typeface="Arial" panose="020B0604020202020204" pitchFamily="34" charset="0"/>
              </a:rPr>
              <a:t>These are easy to install and work at both within as well as outside houses.</a:t>
            </a:r>
          </a:p>
          <a:p>
            <a:pPr>
              <a:lnSpc>
                <a:spcPct val="120000"/>
              </a:lnSpc>
              <a:spcAft>
                <a:spcPts val="1000"/>
              </a:spcAft>
            </a:pPr>
            <a:r>
              <a:rPr lang="en-IN" dirty="0">
                <a:latin typeface="Arial" panose="020B0604020202020204" pitchFamily="34" charset="0"/>
                <a:ea typeface="Times New Roman" panose="02020603050405020304" pitchFamily="18" charset="0"/>
                <a:cs typeface="Arial" panose="020B0604020202020204" pitchFamily="34" charset="0"/>
              </a:rPr>
              <a:t>                                                    </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3" name="TextBox 2">
            <a:extLst>
              <a:ext uri="{FF2B5EF4-FFF2-40B4-BE49-F238E27FC236}">
                <a16:creationId xmlns:a16="http://schemas.microsoft.com/office/drawing/2014/main" id="{F9178F15-D70F-468A-85F8-8A73D6BE9968}"/>
              </a:ext>
            </a:extLst>
          </p:cNvPr>
          <p:cNvSpPr txBox="1"/>
          <p:nvPr/>
        </p:nvSpPr>
        <p:spPr>
          <a:xfrm>
            <a:off x="2880608" y="792675"/>
            <a:ext cx="2971967" cy="646331"/>
          </a:xfrm>
          <a:prstGeom prst="rect">
            <a:avLst/>
          </a:prstGeom>
          <a:noFill/>
        </p:spPr>
        <p:txBody>
          <a:bodyPr wrap="none" rtlCol="0">
            <a:spAutoFit/>
          </a:bodyPr>
          <a:lstStyle/>
          <a:p>
            <a:r>
              <a:rPr lang="en-IN" sz="3600" dirty="0">
                <a:solidFill>
                  <a:schemeClr val="accent3"/>
                </a:solidFill>
                <a:latin typeface="Arial Black" panose="020B0A04020102020204" pitchFamily="34" charset="0"/>
              </a:rPr>
              <a:t>ABSTRACT</a:t>
            </a:r>
            <a:endParaRPr lang="en-IN" dirty="0">
              <a:solidFill>
                <a:schemeClr val="accent3"/>
              </a:solidFill>
            </a:endParaRPr>
          </a:p>
        </p:txBody>
      </p:sp>
    </p:spTree>
    <p:extLst>
      <p:ext uri="{BB962C8B-B14F-4D97-AF65-F5344CB8AC3E}">
        <p14:creationId xmlns:p14="http://schemas.microsoft.com/office/powerpoint/2010/main" val="2473090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49A323-CF44-40C8-9142-65B649ABCBA2}"/>
              </a:ext>
            </a:extLst>
          </p:cNvPr>
          <p:cNvSpPr txBox="1"/>
          <p:nvPr/>
        </p:nvSpPr>
        <p:spPr>
          <a:xfrm>
            <a:off x="1391478" y="1815548"/>
            <a:ext cx="6188765" cy="2163414"/>
          </a:xfrm>
          <a:prstGeom prst="rect">
            <a:avLst/>
          </a:prstGeom>
          <a:noFill/>
        </p:spPr>
        <p:txBody>
          <a:bodyPr wrap="square" rtlCol="0">
            <a:spAutoFit/>
          </a:bodyPr>
          <a:lstStyle/>
          <a:p>
            <a:r>
              <a:rPr lang="en-IN" sz="6600" dirty="0">
                <a:solidFill>
                  <a:srgbClr val="FF0000"/>
                </a:solidFill>
              </a:rPr>
              <a:t>THANK </a:t>
            </a:r>
          </a:p>
          <a:p>
            <a:r>
              <a:rPr lang="en-IN" sz="6600" dirty="0">
                <a:solidFill>
                  <a:srgbClr val="FF0000"/>
                </a:solidFill>
              </a:rPr>
              <a:t>               YOU</a:t>
            </a:r>
          </a:p>
        </p:txBody>
      </p:sp>
    </p:spTree>
    <p:extLst>
      <p:ext uri="{BB962C8B-B14F-4D97-AF65-F5344CB8AC3E}">
        <p14:creationId xmlns:p14="http://schemas.microsoft.com/office/powerpoint/2010/main" val="4294500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98325B-56C9-4C5C-8CE8-CAF17744E005}"/>
              </a:ext>
            </a:extLst>
          </p:cNvPr>
          <p:cNvSpPr/>
          <p:nvPr/>
        </p:nvSpPr>
        <p:spPr>
          <a:xfrm>
            <a:off x="901149" y="1921565"/>
            <a:ext cx="7275442" cy="4185761"/>
          </a:xfrm>
          <a:prstGeom prst="rect">
            <a:avLst/>
          </a:prstGeom>
        </p:spPr>
        <p:txBody>
          <a:bodyPr wrap="square">
            <a:spAutoFit/>
          </a:bodyPr>
          <a:lstStyle/>
          <a:p>
            <a:pPr>
              <a:spcAft>
                <a:spcPts val="1950"/>
              </a:spcAft>
            </a:pPr>
            <a:r>
              <a:rPr lang="en-IN" dirty="0">
                <a:solidFill>
                  <a:srgbClr val="333333"/>
                </a:solidFill>
                <a:latin typeface="Arial" panose="020B0604020202020204" pitchFamily="34" charset="0"/>
                <a:ea typeface="Times New Roman" panose="02020603050405020304" pitchFamily="18" charset="0"/>
              </a:rPr>
              <a:t>In this project, we have designed a simple DIY laser based security system, which acts as a tripwire like security system and triggers an alarm when the laser is interrupted.</a:t>
            </a:r>
            <a:endParaRPr lang="en-IN" sz="1600" dirty="0">
              <a:latin typeface="Times New Roman" panose="02020603050405020304" pitchFamily="18" charset="0"/>
              <a:ea typeface="Times New Roman" panose="02020603050405020304" pitchFamily="18" charset="0"/>
            </a:endParaRPr>
          </a:p>
          <a:p>
            <a:pPr>
              <a:spcAft>
                <a:spcPts val="1950"/>
              </a:spcAft>
            </a:pPr>
            <a:r>
              <a:rPr lang="en-IN" dirty="0">
                <a:solidFill>
                  <a:srgbClr val="333333"/>
                </a:solidFill>
                <a:latin typeface="Arial" panose="020B0604020202020204" pitchFamily="34" charset="0"/>
                <a:ea typeface="Times New Roman" panose="02020603050405020304" pitchFamily="18" charset="0"/>
              </a:rPr>
              <a:t>The design of the laser security system circuit is very simple. We will see the design of the circuit in this section and in the working explanation we will see the working of the individual component.</a:t>
            </a:r>
            <a:endParaRPr lang="en-IN" sz="1600" dirty="0">
              <a:latin typeface="Times New Roman" panose="02020603050405020304" pitchFamily="18" charset="0"/>
              <a:ea typeface="Times New Roman" panose="02020603050405020304" pitchFamily="18" charset="0"/>
            </a:endParaRPr>
          </a:p>
          <a:p>
            <a:pPr>
              <a:spcAft>
                <a:spcPts val="1950"/>
              </a:spcAft>
            </a:pPr>
            <a:r>
              <a:rPr lang="en-IN" dirty="0">
                <a:solidFill>
                  <a:srgbClr val="333333"/>
                </a:solidFill>
                <a:latin typeface="Arial" panose="020B0604020202020204" pitchFamily="34" charset="0"/>
                <a:ea typeface="Times New Roman" panose="02020603050405020304" pitchFamily="18" charset="0"/>
              </a:rPr>
              <a:t>Coming to the design of the circuit, first, the LDR and a 10 K Ω resistor are connected in a voltage divider fashion and its output (common point) is connected to the pin 3 (non – inverting) of the Op- Amp IC LM358.</a:t>
            </a:r>
          </a:p>
          <a:p>
            <a:pPr>
              <a:spcAft>
                <a:spcPts val="1950"/>
              </a:spcAft>
            </a:pPr>
            <a:r>
              <a:rPr lang="en-IN" dirty="0">
                <a:solidFill>
                  <a:srgbClr val="333333"/>
                </a:solidFill>
                <a:latin typeface="Arial" panose="020B0604020202020204" pitchFamily="34" charset="0"/>
                <a:ea typeface="Times New Roman" panose="02020603050405020304" pitchFamily="18" charset="0"/>
              </a:rPr>
              <a:t>LM358IC output is connected to BC547 transistor and NE555 for triggering purpose.</a:t>
            </a:r>
            <a:endParaRPr lang="en-IN" sz="1600" dirty="0">
              <a:effectLst/>
              <a:latin typeface="Times New Roman" panose="02020603050405020304" pitchFamily="18" charset="0"/>
              <a:ea typeface="Times New Roman" panose="02020603050405020304" pitchFamily="18" charset="0"/>
            </a:endParaRPr>
          </a:p>
        </p:txBody>
      </p:sp>
      <p:sp>
        <p:nvSpPr>
          <p:cNvPr id="3" name="TextBox 2">
            <a:extLst>
              <a:ext uri="{FF2B5EF4-FFF2-40B4-BE49-F238E27FC236}">
                <a16:creationId xmlns:a16="http://schemas.microsoft.com/office/drawing/2014/main" id="{F98103F1-0FA8-4863-A1A3-303CBB214522}"/>
              </a:ext>
            </a:extLst>
          </p:cNvPr>
          <p:cNvSpPr txBox="1"/>
          <p:nvPr/>
        </p:nvSpPr>
        <p:spPr>
          <a:xfrm>
            <a:off x="2359417" y="980661"/>
            <a:ext cx="4511300" cy="646331"/>
          </a:xfrm>
          <a:prstGeom prst="rect">
            <a:avLst/>
          </a:prstGeom>
          <a:noFill/>
        </p:spPr>
        <p:txBody>
          <a:bodyPr wrap="none" rtlCol="0">
            <a:spAutoFit/>
          </a:bodyPr>
          <a:lstStyle/>
          <a:p>
            <a:r>
              <a:rPr lang="en-IN" sz="3600" dirty="0">
                <a:solidFill>
                  <a:schemeClr val="accent3"/>
                </a:solidFill>
                <a:latin typeface="Arial Black" panose="020B0A04020102020204" pitchFamily="34" charset="0"/>
              </a:rPr>
              <a:t>SCOPE OF WORK</a:t>
            </a:r>
          </a:p>
        </p:txBody>
      </p:sp>
    </p:spTree>
    <p:extLst>
      <p:ext uri="{BB962C8B-B14F-4D97-AF65-F5344CB8AC3E}">
        <p14:creationId xmlns:p14="http://schemas.microsoft.com/office/powerpoint/2010/main" val="1668268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B33070D-95A3-4744-8C6F-5573963D8BD2}"/>
              </a:ext>
            </a:extLst>
          </p:cNvPr>
          <p:cNvSpPr txBox="1"/>
          <p:nvPr/>
        </p:nvSpPr>
        <p:spPr>
          <a:xfrm>
            <a:off x="940904" y="795131"/>
            <a:ext cx="7222435" cy="1107996"/>
          </a:xfrm>
          <a:prstGeom prst="rect">
            <a:avLst/>
          </a:prstGeom>
          <a:noFill/>
        </p:spPr>
        <p:txBody>
          <a:bodyPr wrap="square" rtlCol="0">
            <a:spAutoFit/>
          </a:bodyPr>
          <a:lstStyle/>
          <a:p>
            <a:r>
              <a:rPr lang="en-IN" sz="6600" dirty="0">
                <a:solidFill>
                  <a:schemeClr val="accent3"/>
                </a:solidFill>
                <a:latin typeface="Impact" panose="020B0806030902050204" pitchFamily="34" charset="0"/>
              </a:rPr>
              <a:t>  I N T R O D U C T I O N</a:t>
            </a:r>
          </a:p>
        </p:txBody>
      </p:sp>
      <p:sp>
        <p:nvSpPr>
          <p:cNvPr id="10" name="TextBox 9">
            <a:extLst>
              <a:ext uri="{FF2B5EF4-FFF2-40B4-BE49-F238E27FC236}">
                <a16:creationId xmlns:a16="http://schemas.microsoft.com/office/drawing/2014/main" id="{CA88EA28-C2DD-4D6E-A590-187E145B7399}"/>
              </a:ext>
            </a:extLst>
          </p:cNvPr>
          <p:cNvSpPr txBox="1"/>
          <p:nvPr/>
        </p:nvSpPr>
        <p:spPr>
          <a:xfrm>
            <a:off x="636105" y="2067339"/>
            <a:ext cx="8097078" cy="3693319"/>
          </a:xfrm>
          <a:prstGeom prst="rect">
            <a:avLst/>
          </a:prstGeom>
          <a:noFill/>
        </p:spPr>
        <p:txBody>
          <a:bodyPr wrap="square" rtlCol="0">
            <a:spAutoFit/>
          </a:bodyPr>
          <a:lstStyle/>
          <a:p>
            <a:pPr marL="285750" indent="-285750">
              <a:buFont typeface="Wingdings" panose="05000000000000000000" pitchFamily="2" charset="2"/>
              <a:buChar char="Ø"/>
            </a:pPr>
            <a:r>
              <a:rPr lang="en-IN" dirty="0">
                <a:latin typeface="Arial" panose="020B0604020202020204" pitchFamily="34" charset="0"/>
                <a:cs typeface="Arial" panose="020B0604020202020204" pitchFamily="34" charset="0"/>
              </a:rPr>
              <a:t>Security is the most important factor today. Technology develops day by day in the world.</a:t>
            </a:r>
          </a:p>
          <a:p>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IN" dirty="0">
                <a:latin typeface="Arial" panose="020B0604020202020204" pitchFamily="34" charset="0"/>
                <a:cs typeface="Arial" panose="020B0604020202020204" pitchFamily="34" charset="0"/>
              </a:rPr>
              <a:t>In this project,we have designed a cheap and effective laser security system.</a:t>
            </a:r>
          </a:p>
          <a:p>
            <a:pPr marL="285750" indent="-285750">
              <a:buFont typeface="Wingdings" panose="05000000000000000000" pitchFamily="2" charset="2"/>
              <a:buChar char="Ø"/>
            </a:pP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IN" dirty="0">
                <a:latin typeface="Arial" panose="020B0604020202020204" pitchFamily="34" charset="0"/>
                <a:cs typeface="Arial" panose="020B0604020202020204" pitchFamily="34" charset="0"/>
              </a:rPr>
              <a:t>By using this security alliances we can protect banks and houses.</a:t>
            </a:r>
          </a:p>
          <a:p>
            <a:pPr marL="285750" indent="-285750">
              <a:buFont typeface="Wingdings" panose="05000000000000000000" pitchFamily="2" charset="2"/>
              <a:buChar char="Ø"/>
            </a:pP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IN" dirty="0">
                <a:latin typeface="Arial" panose="020B0604020202020204" pitchFamily="34" charset="0"/>
                <a:cs typeface="Arial" panose="020B0604020202020204" pitchFamily="34" charset="0"/>
              </a:rPr>
              <a:t>We know that laser light goes through a long distance without any scattering affect. This is one of the major advantage of using laser light in this project.</a:t>
            </a:r>
          </a:p>
          <a:p>
            <a:pPr marL="285750" indent="-285750">
              <a:buFont typeface="Wingdings" panose="05000000000000000000" pitchFamily="2" charset="2"/>
              <a:buChar char="Ø"/>
            </a:pPr>
            <a:endParaRPr lang="en-IN" dirty="0">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935443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87C7-D554-4252-971F-F481B582583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0E1C2E1-34DE-431E-98E9-2448E4E7C9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33" y="0"/>
            <a:ext cx="9144000" cy="68580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3" name="TextBox 2">
            <a:extLst>
              <a:ext uri="{FF2B5EF4-FFF2-40B4-BE49-F238E27FC236}">
                <a16:creationId xmlns:a16="http://schemas.microsoft.com/office/drawing/2014/main" id="{B132D02F-206E-4C23-A66D-EA0F15A7D127}"/>
              </a:ext>
            </a:extLst>
          </p:cNvPr>
          <p:cNvSpPr txBox="1"/>
          <p:nvPr/>
        </p:nvSpPr>
        <p:spPr>
          <a:xfrm>
            <a:off x="384313" y="546005"/>
            <a:ext cx="2902226" cy="1200329"/>
          </a:xfrm>
          <a:prstGeom prst="rect">
            <a:avLst/>
          </a:prstGeom>
          <a:noFill/>
        </p:spPr>
        <p:txBody>
          <a:bodyPr wrap="square" rtlCol="0">
            <a:spAutoFit/>
          </a:bodyPr>
          <a:lstStyle/>
          <a:p>
            <a:r>
              <a:rPr lang="en-IN" sz="3600" dirty="0">
                <a:solidFill>
                  <a:srgbClr val="FF0000"/>
                </a:solidFill>
                <a:latin typeface="Cambria" panose="02040503050406030204" pitchFamily="18" charset="0"/>
              </a:rPr>
              <a:t> CIRCUIT                 DIAGRAM</a:t>
            </a:r>
            <a:endParaRPr lang="en-IN" dirty="0"/>
          </a:p>
        </p:txBody>
      </p:sp>
    </p:spTree>
    <p:extLst>
      <p:ext uri="{BB962C8B-B14F-4D97-AF65-F5344CB8AC3E}">
        <p14:creationId xmlns:p14="http://schemas.microsoft.com/office/powerpoint/2010/main" val="3144972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F94FD-76FF-4FA3-98E6-D1A8224BB539}"/>
              </a:ext>
            </a:extLst>
          </p:cNvPr>
          <p:cNvSpPr>
            <a:spLocks noGrp="1"/>
          </p:cNvSpPr>
          <p:nvPr>
            <p:ph type="title"/>
          </p:nvPr>
        </p:nvSpPr>
        <p:spPr/>
        <p:txBody>
          <a:bodyPr/>
          <a:lstStyle/>
          <a:p>
            <a:r>
              <a:rPr lang="en-IN" dirty="0"/>
              <a:t>COMPONENTS USED</a:t>
            </a:r>
          </a:p>
        </p:txBody>
      </p:sp>
      <p:pic>
        <p:nvPicPr>
          <p:cNvPr id="1026" name="Picture 2" descr="Related image">
            <a:extLst>
              <a:ext uri="{FF2B5EF4-FFF2-40B4-BE49-F238E27FC236}">
                <a16:creationId xmlns:a16="http://schemas.microsoft.com/office/drawing/2014/main" id="{484B898D-0BA5-4B69-B0C4-CC7F5F11018C}"/>
              </a:ext>
            </a:extLst>
          </p:cNvPr>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saturation sat="105000"/>
                    </a14:imgEffect>
                    <a14:imgEffect>
                      <a14:brightnessContrast bright="-12000"/>
                    </a14:imgEffect>
                  </a14:imgLayer>
                </a14:imgProps>
              </a:ext>
              <a:ext uri="{28A0092B-C50C-407E-A947-70E740481C1C}">
                <a14:useLocalDpi xmlns:a14="http://schemas.microsoft.com/office/drawing/2010/main" val="0"/>
              </a:ext>
            </a:extLst>
          </a:blip>
          <a:srcRect/>
          <a:stretch>
            <a:fillRect/>
          </a:stretch>
        </p:blipFill>
        <p:spPr bwMode="auto">
          <a:xfrm>
            <a:off x="925074" y="2694515"/>
            <a:ext cx="1155517" cy="1293078"/>
          </a:xfrm>
          <a:prstGeom prst="rect">
            <a:avLst/>
          </a:prstGeom>
          <a:noFill/>
          <a:effectLst>
            <a:outerShdw blurRad="50800" dist="50800" dir="5400000" sx="96000" sy="96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6C8CBFA-9D06-4EED-8B51-9DA6B4407A32}"/>
              </a:ext>
            </a:extLst>
          </p:cNvPr>
          <p:cNvPicPr>
            <a:picLocks noChangeAspect="1"/>
          </p:cNvPicPr>
          <p:nvPr/>
        </p:nvPicPr>
        <p:blipFill>
          <a:blip r:embed="rId4"/>
          <a:stretch>
            <a:fillRect/>
          </a:stretch>
        </p:blipFill>
        <p:spPr>
          <a:xfrm>
            <a:off x="2342869" y="2694516"/>
            <a:ext cx="1460506" cy="1294680"/>
          </a:xfrm>
          <a:prstGeom prst="rect">
            <a:avLst/>
          </a:prstGeom>
        </p:spPr>
      </p:pic>
      <p:pic>
        <p:nvPicPr>
          <p:cNvPr id="6" name="Picture 5">
            <a:extLst>
              <a:ext uri="{FF2B5EF4-FFF2-40B4-BE49-F238E27FC236}">
                <a16:creationId xmlns:a16="http://schemas.microsoft.com/office/drawing/2014/main" id="{84679E70-3B7E-4E00-9B19-AF94F7DF1F68}"/>
              </a:ext>
            </a:extLst>
          </p:cNvPr>
          <p:cNvPicPr>
            <a:picLocks noChangeAspect="1"/>
          </p:cNvPicPr>
          <p:nvPr/>
        </p:nvPicPr>
        <p:blipFill>
          <a:blip r:embed="rId5"/>
          <a:stretch>
            <a:fillRect/>
          </a:stretch>
        </p:blipFill>
        <p:spPr>
          <a:xfrm>
            <a:off x="4270775" y="2694515"/>
            <a:ext cx="1931242" cy="1293079"/>
          </a:xfrm>
          <a:prstGeom prst="rect">
            <a:avLst/>
          </a:prstGeom>
        </p:spPr>
      </p:pic>
      <p:pic>
        <p:nvPicPr>
          <p:cNvPr id="1028" name="Picture 4" descr="Image result for connecting wires">
            <a:extLst>
              <a:ext uri="{FF2B5EF4-FFF2-40B4-BE49-F238E27FC236}">
                <a16:creationId xmlns:a16="http://schemas.microsoft.com/office/drawing/2014/main" id="{FA6E2BB7-6403-4841-A7BF-5647BF8665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074" y="4791054"/>
            <a:ext cx="1261535" cy="8769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1CB2E44-3B06-499D-906C-6CF529BA4F59}"/>
              </a:ext>
            </a:extLst>
          </p:cNvPr>
          <p:cNvPicPr>
            <a:picLocks noChangeAspect="1"/>
          </p:cNvPicPr>
          <p:nvPr/>
        </p:nvPicPr>
        <p:blipFill>
          <a:blip r:embed="rId7"/>
          <a:stretch>
            <a:fillRect/>
          </a:stretch>
        </p:blipFill>
        <p:spPr>
          <a:xfrm>
            <a:off x="3703361" y="4828856"/>
            <a:ext cx="839112" cy="839112"/>
          </a:xfrm>
          <a:prstGeom prst="rect">
            <a:avLst/>
          </a:prstGeom>
        </p:spPr>
      </p:pic>
      <p:pic>
        <p:nvPicPr>
          <p:cNvPr id="1030" name="Picture 6" descr="Image result for bc547 transistor">
            <a:hlinkClick r:id="rId8"/>
            <a:extLst>
              <a:ext uri="{FF2B5EF4-FFF2-40B4-BE49-F238E27FC236}">
                <a16:creationId xmlns:a16="http://schemas.microsoft.com/office/drawing/2014/main" id="{E716B66A-31A1-4F89-9EF9-441D73904A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60684" y="4828856"/>
            <a:ext cx="1482381" cy="9769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10k ohm potentiometer">
            <a:hlinkClick r:id="rId10"/>
            <a:extLst>
              <a:ext uri="{FF2B5EF4-FFF2-40B4-BE49-F238E27FC236}">
                <a16:creationId xmlns:a16="http://schemas.microsoft.com/office/drawing/2014/main" id="{138E415A-F9F6-41F6-9FB1-3B63F4799BC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50149" y="2694515"/>
            <a:ext cx="1602312" cy="129307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hlinkClick r:id="rId12"/>
            <a:extLst>
              <a:ext uri="{FF2B5EF4-FFF2-40B4-BE49-F238E27FC236}">
                <a16:creationId xmlns:a16="http://schemas.microsoft.com/office/drawing/2014/main" id="{C59C00BF-BAA1-44D6-89C8-BA9B126222E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06552" y="4792452"/>
            <a:ext cx="1409886" cy="10035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LDR">
            <a:hlinkClick r:id="rId14"/>
            <a:extLst>
              <a:ext uri="{FF2B5EF4-FFF2-40B4-BE49-F238E27FC236}">
                <a16:creationId xmlns:a16="http://schemas.microsoft.com/office/drawing/2014/main" id="{7F962743-3C7D-403B-8BAC-CB75950167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10477" y="4828857"/>
            <a:ext cx="839112" cy="8391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897322B-D798-4715-A256-52B1805CD240}"/>
              </a:ext>
            </a:extLst>
          </p:cNvPr>
          <p:cNvSpPr txBox="1"/>
          <p:nvPr/>
        </p:nvSpPr>
        <p:spPr>
          <a:xfrm>
            <a:off x="1085089" y="4093572"/>
            <a:ext cx="835485" cy="369332"/>
          </a:xfrm>
          <a:prstGeom prst="rect">
            <a:avLst/>
          </a:prstGeom>
          <a:noFill/>
        </p:spPr>
        <p:txBody>
          <a:bodyPr wrap="none" rtlCol="0">
            <a:spAutoFit/>
          </a:bodyPr>
          <a:lstStyle/>
          <a:p>
            <a:r>
              <a:rPr lang="en-IN" dirty="0"/>
              <a:t>LM358</a:t>
            </a:r>
          </a:p>
        </p:txBody>
      </p:sp>
      <p:sp>
        <p:nvSpPr>
          <p:cNvPr id="5" name="TextBox 4">
            <a:extLst>
              <a:ext uri="{FF2B5EF4-FFF2-40B4-BE49-F238E27FC236}">
                <a16:creationId xmlns:a16="http://schemas.microsoft.com/office/drawing/2014/main" id="{1188864D-590E-48B9-9729-59E864536D45}"/>
              </a:ext>
            </a:extLst>
          </p:cNvPr>
          <p:cNvSpPr txBox="1"/>
          <p:nvPr/>
        </p:nvSpPr>
        <p:spPr>
          <a:xfrm>
            <a:off x="2652173" y="4090590"/>
            <a:ext cx="841897" cy="369332"/>
          </a:xfrm>
          <a:prstGeom prst="rect">
            <a:avLst/>
          </a:prstGeom>
          <a:noFill/>
        </p:spPr>
        <p:txBody>
          <a:bodyPr wrap="none" rtlCol="0">
            <a:spAutoFit/>
          </a:bodyPr>
          <a:lstStyle/>
          <a:p>
            <a:r>
              <a:rPr lang="en-IN" dirty="0"/>
              <a:t>NE555</a:t>
            </a:r>
          </a:p>
        </p:txBody>
      </p:sp>
      <p:sp>
        <p:nvSpPr>
          <p:cNvPr id="9" name="TextBox 8">
            <a:extLst>
              <a:ext uri="{FF2B5EF4-FFF2-40B4-BE49-F238E27FC236}">
                <a16:creationId xmlns:a16="http://schemas.microsoft.com/office/drawing/2014/main" id="{883C70D3-F7DA-453E-9EA2-D79306A23639}"/>
              </a:ext>
            </a:extLst>
          </p:cNvPr>
          <p:cNvSpPr txBox="1"/>
          <p:nvPr/>
        </p:nvSpPr>
        <p:spPr>
          <a:xfrm>
            <a:off x="4542473" y="4090590"/>
            <a:ext cx="3559295" cy="369332"/>
          </a:xfrm>
          <a:prstGeom prst="rect">
            <a:avLst/>
          </a:prstGeom>
          <a:noFill/>
        </p:spPr>
        <p:txBody>
          <a:bodyPr wrap="square" rtlCol="0">
            <a:spAutoFit/>
          </a:bodyPr>
          <a:lstStyle/>
          <a:p>
            <a:r>
              <a:rPr lang="en-IN" dirty="0"/>
              <a:t>Laser Pointer                Potentiometer</a:t>
            </a:r>
          </a:p>
        </p:txBody>
      </p:sp>
      <p:sp>
        <p:nvSpPr>
          <p:cNvPr id="10" name="TextBox 9">
            <a:extLst>
              <a:ext uri="{FF2B5EF4-FFF2-40B4-BE49-F238E27FC236}">
                <a16:creationId xmlns:a16="http://schemas.microsoft.com/office/drawing/2014/main" id="{5A2557F6-950A-4963-A1FC-39F97A3595C6}"/>
              </a:ext>
            </a:extLst>
          </p:cNvPr>
          <p:cNvSpPr txBox="1"/>
          <p:nvPr/>
        </p:nvSpPr>
        <p:spPr>
          <a:xfrm>
            <a:off x="689113" y="5886352"/>
            <a:ext cx="7802257" cy="646331"/>
          </a:xfrm>
          <a:prstGeom prst="rect">
            <a:avLst/>
          </a:prstGeom>
          <a:noFill/>
        </p:spPr>
        <p:txBody>
          <a:bodyPr wrap="square" rtlCol="0">
            <a:spAutoFit/>
          </a:bodyPr>
          <a:lstStyle/>
          <a:p>
            <a:r>
              <a:rPr lang="en-IN" dirty="0"/>
              <a:t>Connecting wires     LDR                Buzzer                  BC547               Push Button</a:t>
            </a:r>
          </a:p>
          <a:p>
            <a:r>
              <a:rPr lang="en-IN" dirty="0"/>
              <a:t>                                                                          </a:t>
            </a:r>
          </a:p>
        </p:txBody>
      </p:sp>
    </p:spTree>
    <p:extLst>
      <p:ext uri="{BB962C8B-B14F-4D97-AF65-F5344CB8AC3E}">
        <p14:creationId xmlns:p14="http://schemas.microsoft.com/office/powerpoint/2010/main" val="526618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E0BB4E-0670-4D13-BE83-6174568F698E}"/>
              </a:ext>
            </a:extLst>
          </p:cNvPr>
          <p:cNvSpPr/>
          <p:nvPr/>
        </p:nvSpPr>
        <p:spPr>
          <a:xfrm>
            <a:off x="755374" y="927652"/>
            <a:ext cx="7620000" cy="954107"/>
          </a:xfrm>
          <a:prstGeom prst="rect">
            <a:avLst/>
          </a:prstGeom>
        </p:spPr>
        <p:txBody>
          <a:bodyPr wrap="square">
            <a:spAutoFit/>
          </a:bodyPr>
          <a:lstStyle/>
          <a:p>
            <a:r>
              <a:rPr lang="en-IN" sz="2000" dirty="0">
                <a:solidFill>
                  <a:srgbClr val="FF0000"/>
                </a:solidFill>
                <a:latin typeface="Source Sans Pro"/>
              </a:rPr>
              <a:t>LM358-IC</a:t>
            </a:r>
            <a:r>
              <a:rPr lang="en-IN" dirty="0">
                <a:solidFill>
                  <a:srgbClr val="333333"/>
                </a:solidFill>
                <a:latin typeface="Source Sans Pro"/>
              </a:rPr>
              <a:t>:-The LM358 IC is a great, low power and easy to use dual channel op-amp IC.  It consists of two internally frequency compensated, high gain, independent op-amps. </a:t>
            </a:r>
            <a:endParaRPr lang="en-IN" dirty="0"/>
          </a:p>
        </p:txBody>
      </p:sp>
      <p:pic>
        <p:nvPicPr>
          <p:cNvPr id="5" name="Picture 2" descr="Image result for lm358 amplifier circuit diagram">
            <a:hlinkClick r:id="rId2"/>
            <a:extLst>
              <a:ext uri="{FF2B5EF4-FFF2-40B4-BE49-F238E27FC236}">
                <a16:creationId xmlns:a16="http://schemas.microsoft.com/office/drawing/2014/main" id="{61C1FE15-068E-4DBE-9C42-A5883D85CE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387931"/>
            <a:ext cx="3962401" cy="2743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45E6EFC-D502-47E0-99B3-0CB14A48D5A8}"/>
              </a:ext>
            </a:extLst>
          </p:cNvPr>
          <p:cNvPicPr>
            <a:picLocks noChangeAspect="1"/>
          </p:cNvPicPr>
          <p:nvPr/>
        </p:nvPicPr>
        <p:blipFill>
          <a:blip r:embed="rId4"/>
          <a:stretch>
            <a:fillRect/>
          </a:stretch>
        </p:blipFill>
        <p:spPr>
          <a:xfrm>
            <a:off x="5186156" y="3475383"/>
            <a:ext cx="2698887" cy="2515289"/>
          </a:xfrm>
          <a:prstGeom prst="rect">
            <a:avLst/>
          </a:prstGeom>
        </p:spPr>
      </p:pic>
      <p:sp>
        <p:nvSpPr>
          <p:cNvPr id="2" name="Rectangle 1">
            <a:extLst>
              <a:ext uri="{FF2B5EF4-FFF2-40B4-BE49-F238E27FC236}">
                <a16:creationId xmlns:a16="http://schemas.microsoft.com/office/drawing/2014/main" id="{2B4E8C30-9AED-4D45-9D28-3C8734DADF42}"/>
              </a:ext>
            </a:extLst>
          </p:cNvPr>
          <p:cNvSpPr/>
          <p:nvPr/>
        </p:nvSpPr>
        <p:spPr>
          <a:xfrm>
            <a:off x="914400" y="2078406"/>
            <a:ext cx="7460974" cy="923330"/>
          </a:xfrm>
          <a:prstGeom prst="rect">
            <a:avLst/>
          </a:prstGeom>
        </p:spPr>
        <p:txBody>
          <a:bodyPr wrap="square">
            <a:spAutoFit/>
          </a:bodyPr>
          <a:lstStyle/>
          <a:p>
            <a:r>
              <a:rPr lang="en-IN" dirty="0">
                <a:solidFill>
                  <a:srgbClr val="333333"/>
                </a:solidFill>
                <a:latin typeface="Source Sans Pro"/>
              </a:rPr>
              <a:t>This IC is designed for specially to operate from a single power supply over a wide range of voltages. The LM358 IC is available in a chip sized package</a:t>
            </a:r>
            <a:endParaRPr lang="en-IN" dirty="0"/>
          </a:p>
        </p:txBody>
      </p:sp>
    </p:spTree>
    <p:extLst>
      <p:ext uri="{BB962C8B-B14F-4D97-AF65-F5344CB8AC3E}">
        <p14:creationId xmlns:p14="http://schemas.microsoft.com/office/powerpoint/2010/main" val="3309210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10BD6E-51EA-477D-BA6E-D9178D5697BC}"/>
              </a:ext>
            </a:extLst>
          </p:cNvPr>
          <p:cNvPicPr>
            <a:picLocks noChangeAspect="1"/>
          </p:cNvPicPr>
          <p:nvPr/>
        </p:nvPicPr>
        <p:blipFill>
          <a:blip r:embed="rId2"/>
          <a:stretch>
            <a:fillRect/>
          </a:stretch>
        </p:blipFill>
        <p:spPr>
          <a:xfrm>
            <a:off x="868017" y="622091"/>
            <a:ext cx="2979875" cy="3279525"/>
          </a:xfrm>
          <a:prstGeom prst="rect">
            <a:avLst/>
          </a:prstGeom>
        </p:spPr>
      </p:pic>
      <p:sp>
        <p:nvSpPr>
          <p:cNvPr id="5" name="TextBox 4">
            <a:extLst>
              <a:ext uri="{FF2B5EF4-FFF2-40B4-BE49-F238E27FC236}">
                <a16:creationId xmlns:a16="http://schemas.microsoft.com/office/drawing/2014/main" id="{FB281B5A-47D4-482D-9E4C-8E545776175B}"/>
              </a:ext>
            </a:extLst>
          </p:cNvPr>
          <p:cNvSpPr txBox="1"/>
          <p:nvPr/>
        </p:nvSpPr>
        <p:spPr>
          <a:xfrm>
            <a:off x="3869634" y="920864"/>
            <a:ext cx="4439479" cy="1754326"/>
          </a:xfrm>
          <a:prstGeom prst="rect">
            <a:avLst/>
          </a:prstGeom>
          <a:noFill/>
        </p:spPr>
        <p:txBody>
          <a:bodyPr wrap="square" rtlCol="0">
            <a:spAutoFit/>
          </a:bodyPr>
          <a:lstStyle/>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our circuit ,op-amp act as a comparator. </a:t>
            </a:r>
          </a:p>
          <a:p>
            <a:r>
              <a:rPr lang="en-IN" dirty="0">
                <a:latin typeface="Arial" panose="020B0604020202020204" pitchFamily="34" charset="0"/>
                <a:cs typeface="Arial" panose="020B0604020202020204" pitchFamily="34" charset="0"/>
              </a:rPr>
              <a:t> It compares the voltages at the inverting and non – inverting terminals and produces an output accordingly</a:t>
            </a:r>
            <a:r>
              <a:rPr lang="en-IN" dirty="0"/>
              <a:t>.</a:t>
            </a:r>
          </a:p>
        </p:txBody>
      </p:sp>
      <p:sp>
        <p:nvSpPr>
          <p:cNvPr id="7" name="Rectangle 6">
            <a:extLst>
              <a:ext uri="{FF2B5EF4-FFF2-40B4-BE49-F238E27FC236}">
                <a16:creationId xmlns:a16="http://schemas.microsoft.com/office/drawing/2014/main" id="{46111468-D4FE-46F7-89AF-792720DDFF60}"/>
              </a:ext>
            </a:extLst>
          </p:cNvPr>
          <p:cNvSpPr/>
          <p:nvPr/>
        </p:nvSpPr>
        <p:spPr>
          <a:xfrm>
            <a:off x="868017" y="4136119"/>
            <a:ext cx="6897757" cy="2031325"/>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Then we can see that the op-amp voltage comparator is a device whose output is dependant on the value of the input voltage, V</a:t>
            </a:r>
            <a:r>
              <a:rPr lang="en-IN" baseline="-25000"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with respect to some DC voltage level as the output is HIGH when the voltage on the non-inverting input is greater than the voltage on the inverting input, and LOW when the non-inverting input is less than the inverting input voltage. </a:t>
            </a:r>
          </a:p>
          <a:p>
            <a:r>
              <a:rPr lang="en-IN" dirty="0">
                <a:solidFill>
                  <a:srgbClr val="333333"/>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7413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CEE9BC-BE36-4BB3-BF07-3492BF01E4D4}"/>
              </a:ext>
            </a:extLst>
          </p:cNvPr>
          <p:cNvSpPr/>
          <p:nvPr/>
        </p:nvSpPr>
        <p:spPr>
          <a:xfrm>
            <a:off x="609600" y="689113"/>
            <a:ext cx="7951303" cy="2585323"/>
          </a:xfrm>
          <a:prstGeom prst="rect">
            <a:avLst/>
          </a:prstGeom>
        </p:spPr>
        <p:txBody>
          <a:bodyPr wrap="square">
            <a:spAutoFit/>
          </a:bodyPr>
          <a:lstStyle/>
          <a:p>
            <a:r>
              <a:rPr lang="en-IN" b="1" dirty="0">
                <a:solidFill>
                  <a:srgbClr val="FF0000"/>
                </a:solidFill>
                <a:latin typeface="Arial" panose="020B0604020202020204" pitchFamily="34" charset="0"/>
              </a:rPr>
              <a:t> POTENTIOMETER</a:t>
            </a:r>
            <a:r>
              <a:rPr lang="en-IN" dirty="0">
                <a:solidFill>
                  <a:srgbClr val="222222"/>
                </a:solidFill>
                <a:latin typeface="Arial" panose="020B0604020202020204" pitchFamily="34" charset="0"/>
              </a:rPr>
              <a:t>:-A potentiometer is a three-terminal resistor with a sliding or rotating contact that forms an adjustable voltage divider. If only two terminals are used, one end and the wiper, it acts as a variable resistor or rheostat.</a:t>
            </a:r>
          </a:p>
          <a:p>
            <a:r>
              <a:rPr lang="en-IN" dirty="0">
                <a:solidFill>
                  <a:srgbClr val="414042"/>
                </a:solidFill>
                <a:latin typeface="Arial" panose="020B0604020202020204" pitchFamily="34" charset="0"/>
                <a:cs typeface="Arial" panose="020B0604020202020204" pitchFamily="34" charset="0"/>
              </a:rPr>
              <a:t>We know that basic op-amp comparator produces negative and positive voltages .</a:t>
            </a:r>
          </a:p>
          <a:p>
            <a:r>
              <a:rPr lang="en-IN" dirty="0">
                <a:solidFill>
                  <a:srgbClr val="414042"/>
                </a:solidFill>
                <a:latin typeface="Arial" panose="020B0604020202020204" pitchFamily="34" charset="0"/>
                <a:cs typeface="Arial" panose="020B0604020202020204" pitchFamily="34" charset="0"/>
              </a:rPr>
              <a:t>Accordingly, we need to vary the voltage. Thus we use potentiometer, a resistive voltage divider is used to set the input reference voltage of a comparator</a:t>
            </a:r>
            <a:endParaRPr lang="en-IN" dirty="0">
              <a:solidFill>
                <a:srgbClr val="222222"/>
              </a:solidFill>
              <a:latin typeface="Arial" panose="020B0604020202020204" pitchFamily="34" charset="0"/>
            </a:endParaRPr>
          </a:p>
        </p:txBody>
      </p:sp>
      <p:pic>
        <p:nvPicPr>
          <p:cNvPr id="3074" name="Picture 2" descr="Image result for potentiometer circuit diagram">
            <a:hlinkClick r:id="rId2"/>
            <a:extLst>
              <a:ext uri="{FF2B5EF4-FFF2-40B4-BE49-F238E27FC236}">
                <a16:creationId xmlns:a16="http://schemas.microsoft.com/office/drawing/2014/main" id="{F7087C86-6377-4A7A-BF2C-2119E462F7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487" y="3342914"/>
            <a:ext cx="3540729" cy="2771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509912"/>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panose="020405020505050303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panose="020405020505050303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AC464412-510E-4F2B-8947-A0DDBD028997}"/>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1740</TotalTime>
  <Words>1290</Words>
  <Application>Microsoft Office PowerPoint</Application>
  <PresentationFormat>On-screen Show (4:3)</PresentationFormat>
  <Paragraphs>96</Paragraphs>
  <Slides>20</Slides>
  <Notes>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20</vt:i4>
      </vt:variant>
    </vt:vector>
  </HeadingPairs>
  <TitlesOfParts>
    <vt:vector size="36" baseType="lpstr">
      <vt:lpstr>Arial</vt:lpstr>
      <vt:lpstr>Arial</vt:lpstr>
      <vt:lpstr>Arial Black</vt:lpstr>
      <vt:lpstr>Book Antiqua</vt:lpstr>
      <vt:lpstr>Bookman Old Style</vt:lpstr>
      <vt:lpstr>Calibri</vt:lpstr>
      <vt:lpstr>Cambria</vt:lpstr>
      <vt:lpstr>Garamond</vt:lpstr>
      <vt:lpstr>Georgia</vt:lpstr>
      <vt:lpstr>Impact</vt:lpstr>
      <vt:lpstr>Palatino Linotype</vt:lpstr>
      <vt:lpstr>Source Sans Pro</vt:lpstr>
      <vt:lpstr>Times New Roman</vt:lpstr>
      <vt:lpstr>Wingdings</vt:lpstr>
      <vt:lpstr>Gallery</vt:lpstr>
      <vt:lpstr>Organic</vt:lpstr>
      <vt:lpstr>LASER SECURITY SYSTEM</vt:lpstr>
      <vt:lpstr>PowerPoint Presentation</vt:lpstr>
      <vt:lpstr>PowerPoint Presentation</vt:lpstr>
      <vt:lpstr>PowerPoint Presentation</vt:lpstr>
      <vt:lpstr>PowerPoint Presentation</vt:lpstr>
      <vt:lpstr>COMPONENTS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LASER SECURITY SYSTEM</dc:title>
  <dc:creator>sai pranav</dc:creator>
  <cp:lastModifiedBy>sai pranav</cp:lastModifiedBy>
  <cp:revision>78</cp:revision>
  <dcterms:created xsi:type="dcterms:W3CDTF">2017-10-21T05:55:10Z</dcterms:created>
  <dcterms:modified xsi:type="dcterms:W3CDTF">2017-11-25T01:56:30Z</dcterms:modified>
</cp:coreProperties>
</file>